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9" r:id="rId1"/>
    <p:sldMasterId id="2147483973" r:id="rId2"/>
  </p:sldMasterIdLst>
  <p:notesMasterIdLst>
    <p:notesMasterId r:id="rId8"/>
  </p:notesMasterIdLst>
  <p:handoutMasterIdLst>
    <p:handoutMasterId r:id="rId9"/>
  </p:handoutMasterIdLst>
  <p:sldIdLst>
    <p:sldId id="939" r:id="rId3"/>
    <p:sldId id="933" r:id="rId4"/>
    <p:sldId id="3109" r:id="rId5"/>
    <p:sldId id="3110" r:id="rId6"/>
    <p:sldId id="3111" r:id="rId7"/>
  </p:sldIdLst>
  <p:sldSz cx="12192000" cy="6858000"/>
  <p:notesSz cx="7010400" cy="9296400"/>
  <p:custDataLst>
    <p:tags r:id="rId10"/>
  </p:custDataLst>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FDC"/>
    <a:srgbClr val="00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D6920-2E82-425C-97C8-A4A5F0B9D762}" v="20" dt="2026-03-16T17:58:18.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82374" autoAdjust="0"/>
  </p:normalViewPr>
  <p:slideViewPr>
    <p:cSldViewPr>
      <p:cViewPr varScale="1">
        <p:scale>
          <a:sx n="88" d="100"/>
          <a:sy n="88" d="100"/>
        </p:scale>
        <p:origin x="1326" y="90"/>
      </p:cViewPr>
      <p:guideLst>
        <p:guide orient="horz" pos="2160"/>
        <p:guide pos="3840"/>
      </p:guideLst>
    </p:cSldViewPr>
  </p:slideViewPr>
  <p:notesTextViewPr>
    <p:cViewPr>
      <p:scale>
        <a:sx n="3" d="2"/>
        <a:sy n="3" d="2"/>
      </p:scale>
      <p:origin x="0" y="0"/>
    </p:cViewPr>
  </p:notesTextViewPr>
  <p:sorterViewPr>
    <p:cViewPr>
      <p:scale>
        <a:sx n="66" d="100"/>
        <a:sy n="66" d="100"/>
      </p:scale>
      <p:origin x="0" y="2334"/>
    </p:cViewPr>
  </p:sorterViewPr>
  <p:notesViewPr>
    <p:cSldViewPr>
      <p:cViewPr varScale="1">
        <p:scale>
          <a:sx n="96" d="100"/>
          <a:sy n="96" d="100"/>
        </p:scale>
        <p:origin x="-356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mias Kebreab" userId="203996891_tp_box_2" providerId="OAuth2" clId="{80F8F400-18DB-4E28-9B75-D10D27C30A85}"/>
    <pc:docChg chg="undo custSel addSld delSld modSld">
      <pc:chgData name="Ermias Kebreab" userId="203996891_tp_box_2" providerId="OAuth2" clId="{80F8F400-18DB-4E28-9B75-D10D27C30A85}" dt="2026-03-16T18:00:06.166" v="230" actId="2711"/>
      <pc:docMkLst>
        <pc:docMk/>
      </pc:docMkLst>
      <pc:sldChg chg="del">
        <pc:chgData name="Ermias Kebreab" userId="203996891_tp_box_2" providerId="OAuth2" clId="{80F8F400-18DB-4E28-9B75-D10D27C30A85}" dt="2026-03-16T17:54:51.155" v="203" actId="47"/>
        <pc:sldMkLst>
          <pc:docMk/>
          <pc:sldMk cId="3926294324" sldId="299"/>
        </pc:sldMkLst>
      </pc:sldChg>
      <pc:sldChg chg="addSp delSp modSp mod modNotesTx">
        <pc:chgData name="Ermias Kebreab" userId="203996891_tp_box_2" providerId="OAuth2" clId="{80F8F400-18DB-4E28-9B75-D10D27C30A85}" dt="2026-03-16T17:41:00.712" v="32"/>
        <pc:sldMkLst>
          <pc:docMk/>
          <pc:sldMk cId="1642015712" sldId="933"/>
        </pc:sldMkLst>
        <pc:spChg chg="add mod">
          <ac:chgData name="Ermias Kebreab" userId="203996891_tp_box_2" providerId="OAuth2" clId="{80F8F400-18DB-4E28-9B75-D10D27C30A85}" dt="2026-03-16T17:39:07.874" v="26" actId="120"/>
          <ac:spMkLst>
            <pc:docMk/>
            <pc:sldMk cId="1642015712" sldId="933"/>
            <ac:spMk id="6" creationId="{8BB04BB0-84BD-1B89-4AC0-16CB4832F680}"/>
          </ac:spMkLst>
        </pc:spChg>
        <pc:picChg chg="del mod">
          <ac:chgData name="Ermias Kebreab" userId="203996891_tp_box_2" providerId="OAuth2" clId="{80F8F400-18DB-4E28-9B75-D10D27C30A85}" dt="2026-03-16T17:37:59.496" v="2" actId="478"/>
          <ac:picMkLst>
            <pc:docMk/>
            <pc:sldMk cId="1642015712" sldId="933"/>
            <ac:picMk id="2" creationId="{E52C2092-D995-0850-CBA1-B853F47290B2}"/>
          </ac:picMkLst>
        </pc:picChg>
        <pc:picChg chg="add mod">
          <ac:chgData name="Ermias Kebreab" userId="203996891_tp_box_2" providerId="OAuth2" clId="{80F8F400-18DB-4E28-9B75-D10D27C30A85}" dt="2026-03-16T17:39:12.825" v="28" actId="1076"/>
          <ac:picMkLst>
            <pc:docMk/>
            <pc:sldMk cId="1642015712" sldId="933"/>
            <ac:picMk id="5" creationId="{2DFECF73-7F25-50C5-8A46-99215B8208D4}"/>
          </ac:picMkLst>
        </pc:picChg>
      </pc:sldChg>
      <pc:sldChg chg="modNotesTx">
        <pc:chgData name="Ermias Kebreab" userId="203996891_tp_box_2" providerId="OAuth2" clId="{80F8F400-18DB-4E28-9B75-D10D27C30A85}" dt="2026-03-16T17:39:59.092" v="29" actId="20577"/>
        <pc:sldMkLst>
          <pc:docMk/>
          <pc:sldMk cId="3326271311" sldId="939"/>
        </pc:sldMkLst>
      </pc:sldChg>
      <pc:sldChg chg="del">
        <pc:chgData name="Ermias Kebreab" userId="203996891_tp_box_2" providerId="OAuth2" clId="{80F8F400-18DB-4E28-9B75-D10D27C30A85}" dt="2026-03-16T17:54:49.500" v="196" actId="47"/>
        <pc:sldMkLst>
          <pc:docMk/>
          <pc:sldMk cId="1509388931" sldId="942"/>
        </pc:sldMkLst>
      </pc:sldChg>
      <pc:sldChg chg="del">
        <pc:chgData name="Ermias Kebreab" userId="203996891_tp_box_2" providerId="OAuth2" clId="{80F8F400-18DB-4E28-9B75-D10D27C30A85}" dt="2026-03-16T17:54:50.036" v="199" actId="47"/>
        <pc:sldMkLst>
          <pc:docMk/>
          <pc:sldMk cId="3460401523" sldId="954"/>
        </pc:sldMkLst>
      </pc:sldChg>
      <pc:sldChg chg="del">
        <pc:chgData name="Ermias Kebreab" userId="203996891_tp_box_2" providerId="OAuth2" clId="{80F8F400-18DB-4E28-9B75-D10D27C30A85}" dt="2026-03-16T17:54:51.376" v="204" actId="47"/>
        <pc:sldMkLst>
          <pc:docMk/>
          <pc:sldMk cId="1763870068" sldId="987"/>
        </pc:sldMkLst>
      </pc:sldChg>
      <pc:sldChg chg="del">
        <pc:chgData name="Ermias Kebreab" userId="203996891_tp_box_2" providerId="OAuth2" clId="{80F8F400-18DB-4E28-9B75-D10D27C30A85}" dt="2026-03-16T17:54:47.156" v="192" actId="47"/>
        <pc:sldMkLst>
          <pc:docMk/>
          <pc:sldMk cId="127001021" sldId="1469"/>
        </pc:sldMkLst>
      </pc:sldChg>
      <pc:sldChg chg="del">
        <pc:chgData name="Ermias Kebreab" userId="203996891_tp_box_2" providerId="OAuth2" clId="{80F8F400-18DB-4E28-9B75-D10D27C30A85}" dt="2026-03-16T17:37:56.510" v="0" actId="47"/>
        <pc:sldMkLst>
          <pc:docMk/>
          <pc:sldMk cId="2085677357" sldId="1476"/>
        </pc:sldMkLst>
      </pc:sldChg>
      <pc:sldChg chg="del">
        <pc:chgData name="Ermias Kebreab" userId="203996891_tp_box_2" providerId="OAuth2" clId="{80F8F400-18DB-4E28-9B75-D10D27C30A85}" dt="2026-03-16T17:54:49.675" v="197" actId="47"/>
        <pc:sldMkLst>
          <pc:docMk/>
          <pc:sldMk cId="3049152942" sldId="1478"/>
        </pc:sldMkLst>
      </pc:sldChg>
      <pc:sldChg chg="del">
        <pc:chgData name="Ermias Kebreab" userId="203996891_tp_box_2" providerId="OAuth2" clId="{80F8F400-18DB-4E28-9B75-D10D27C30A85}" dt="2026-03-16T17:54:50.399" v="201" actId="47"/>
        <pc:sldMkLst>
          <pc:docMk/>
          <pc:sldMk cId="1427550455" sldId="1486"/>
        </pc:sldMkLst>
      </pc:sldChg>
      <pc:sldChg chg="del">
        <pc:chgData name="Ermias Kebreab" userId="203996891_tp_box_2" providerId="OAuth2" clId="{80F8F400-18DB-4E28-9B75-D10D27C30A85}" dt="2026-03-16T17:54:48.626" v="194" actId="47"/>
        <pc:sldMkLst>
          <pc:docMk/>
          <pc:sldMk cId="2215720142" sldId="1487"/>
        </pc:sldMkLst>
      </pc:sldChg>
      <pc:sldChg chg="del">
        <pc:chgData name="Ermias Kebreab" userId="203996891_tp_box_2" providerId="OAuth2" clId="{80F8F400-18DB-4E28-9B75-D10D27C30A85}" dt="2026-03-16T17:54:49.264" v="195" actId="47"/>
        <pc:sldMkLst>
          <pc:docMk/>
          <pc:sldMk cId="1376470452" sldId="1488"/>
        </pc:sldMkLst>
      </pc:sldChg>
      <pc:sldChg chg="del">
        <pc:chgData name="Ermias Kebreab" userId="203996891_tp_box_2" providerId="OAuth2" clId="{80F8F400-18DB-4E28-9B75-D10D27C30A85}" dt="2026-03-16T17:54:50.624" v="202" actId="47"/>
        <pc:sldMkLst>
          <pc:docMk/>
          <pc:sldMk cId="1256538903" sldId="3078"/>
        </pc:sldMkLst>
      </pc:sldChg>
      <pc:sldChg chg="del">
        <pc:chgData name="Ermias Kebreab" userId="203996891_tp_box_2" providerId="OAuth2" clId="{80F8F400-18DB-4E28-9B75-D10D27C30A85}" dt="2026-03-16T17:54:51.603" v="205" actId="47"/>
        <pc:sldMkLst>
          <pc:docMk/>
          <pc:sldMk cId="49572528" sldId="3083"/>
        </pc:sldMkLst>
      </pc:sldChg>
      <pc:sldChg chg="del">
        <pc:chgData name="Ermias Kebreab" userId="203996891_tp_box_2" providerId="OAuth2" clId="{80F8F400-18DB-4E28-9B75-D10D27C30A85}" dt="2026-03-16T17:54:47.946" v="193" actId="47"/>
        <pc:sldMkLst>
          <pc:docMk/>
          <pc:sldMk cId="926981421" sldId="3094"/>
        </pc:sldMkLst>
      </pc:sldChg>
      <pc:sldChg chg="del">
        <pc:chgData name="Ermias Kebreab" userId="203996891_tp_box_2" providerId="OAuth2" clId="{80F8F400-18DB-4E28-9B75-D10D27C30A85}" dt="2026-03-16T17:54:50.230" v="200" actId="47"/>
        <pc:sldMkLst>
          <pc:docMk/>
          <pc:sldMk cId="625941062" sldId="3099"/>
        </pc:sldMkLst>
      </pc:sldChg>
      <pc:sldChg chg="del">
        <pc:chgData name="Ermias Kebreab" userId="203996891_tp_box_2" providerId="OAuth2" clId="{80F8F400-18DB-4E28-9B75-D10D27C30A85}" dt="2026-03-16T17:54:51.806" v="206" actId="47"/>
        <pc:sldMkLst>
          <pc:docMk/>
          <pc:sldMk cId="2915320994" sldId="3106"/>
        </pc:sldMkLst>
      </pc:sldChg>
      <pc:sldChg chg="del">
        <pc:chgData name="Ermias Kebreab" userId="203996891_tp_box_2" providerId="OAuth2" clId="{80F8F400-18DB-4E28-9B75-D10D27C30A85}" dt="2026-03-16T17:54:49.846" v="198" actId="47"/>
        <pc:sldMkLst>
          <pc:docMk/>
          <pc:sldMk cId="427680950" sldId="3108"/>
        </pc:sldMkLst>
      </pc:sldChg>
      <pc:sldChg chg="addSp delSp modSp add mod modNotesTx">
        <pc:chgData name="Ermias Kebreab" userId="203996891_tp_box_2" providerId="OAuth2" clId="{80F8F400-18DB-4E28-9B75-D10D27C30A85}" dt="2026-03-16T17:58:47.637" v="228" actId="6549"/>
        <pc:sldMkLst>
          <pc:docMk/>
          <pc:sldMk cId="3844734123" sldId="3109"/>
        </pc:sldMkLst>
        <pc:spChg chg="mod">
          <ac:chgData name="Ermias Kebreab" userId="203996891_tp_box_2" providerId="OAuth2" clId="{80F8F400-18DB-4E28-9B75-D10D27C30A85}" dt="2026-03-16T17:41:39.817" v="83" actId="14100"/>
          <ac:spMkLst>
            <pc:docMk/>
            <pc:sldMk cId="3844734123" sldId="3109"/>
            <ac:spMk id="6" creationId="{51B893BC-DC43-820A-FB79-4802EBD64811}"/>
          </ac:spMkLst>
        </pc:spChg>
        <pc:picChg chg="add mod">
          <ac:chgData name="Ermias Kebreab" userId="203996891_tp_box_2" providerId="OAuth2" clId="{80F8F400-18DB-4E28-9B75-D10D27C30A85}" dt="2026-03-16T17:42:37.609" v="92" actId="1038"/>
          <ac:picMkLst>
            <pc:docMk/>
            <pc:sldMk cId="3844734123" sldId="3109"/>
            <ac:picMk id="3" creationId="{95B2C404-E688-093D-5024-6F314DC0527A}"/>
          </ac:picMkLst>
        </pc:picChg>
        <pc:picChg chg="del">
          <ac:chgData name="Ermias Kebreab" userId="203996891_tp_box_2" providerId="OAuth2" clId="{80F8F400-18DB-4E28-9B75-D10D27C30A85}" dt="2026-03-16T17:41:16.665" v="34" actId="478"/>
          <ac:picMkLst>
            <pc:docMk/>
            <pc:sldMk cId="3844734123" sldId="3109"/>
            <ac:picMk id="5" creationId="{817AE6EA-8AFB-7540-D18B-1903CCC3B4AB}"/>
          </ac:picMkLst>
        </pc:picChg>
      </pc:sldChg>
      <pc:sldChg chg="addSp delSp modSp add mod modNotesTx">
        <pc:chgData name="Ermias Kebreab" userId="203996891_tp_box_2" providerId="OAuth2" clId="{80F8F400-18DB-4E28-9B75-D10D27C30A85}" dt="2026-03-16T17:50:38.276" v="114" actId="6549"/>
        <pc:sldMkLst>
          <pc:docMk/>
          <pc:sldMk cId="3134354230" sldId="3110"/>
        </pc:sldMkLst>
        <pc:spChg chg="mod">
          <ac:chgData name="Ermias Kebreab" userId="203996891_tp_box_2" providerId="OAuth2" clId="{80F8F400-18DB-4E28-9B75-D10D27C30A85}" dt="2026-03-16T17:48:21.925" v="108" actId="20577"/>
          <ac:spMkLst>
            <pc:docMk/>
            <pc:sldMk cId="3134354230" sldId="3110"/>
            <ac:spMk id="6" creationId="{CC271C63-9093-0BE6-B6F8-4D421F4A3665}"/>
          </ac:spMkLst>
        </pc:spChg>
        <pc:picChg chg="del">
          <ac:chgData name="Ermias Kebreab" userId="203996891_tp_box_2" providerId="OAuth2" clId="{80F8F400-18DB-4E28-9B75-D10D27C30A85}" dt="2026-03-16T17:48:02.112" v="95" actId="478"/>
          <ac:picMkLst>
            <pc:docMk/>
            <pc:sldMk cId="3134354230" sldId="3110"/>
            <ac:picMk id="3" creationId="{471ECE66-DDF5-4C2F-C934-66C3A9DFCE79}"/>
          </ac:picMkLst>
        </pc:picChg>
        <pc:picChg chg="add mod">
          <ac:chgData name="Ermias Kebreab" userId="203996891_tp_box_2" providerId="OAuth2" clId="{80F8F400-18DB-4E28-9B75-D10D27C30A85}" dt="2026-03-16T17:48:30.241" v="112" actId="1076"/>
          <ac:picMkLst>
            <pc:docMk/>
            <pc:sldMk cId="3134354230" sldId="3110"/>
            <ac:picMk id="5" creationId="{0267A224-FBCC-9CC9-2DF9-E5DAB69CF63A}"/>
          </ac:picMkLst>
        </pc:picChg>
      </pc:sldChg>
      <pc:sldChg chg="addSp delSp modSp add mod modNotesTx">
        <pc:chgData name="Ermias Kebreab" userId="203996891_tp_box_2" providerId="OAuth2" clId="{80F8F400-18DB-4E28-9B75-D10D27C30A85}" dt="2026-03-16T18:00:06.166" v="230" actId="2711"/>
        <pc:sldMkLst>
          <pc:docMk/>
          <pc:sldMk cId="3010600976" sldId="3111"/>
        </pc:sldMkLst>
        <pc:spChg chg="add del">
          <ac:chgData name="Ermias Kebreab" userId="203996891_tp_box_2" providerId="OAuth2" clId="{80F8F400-18DB-4E28-9B75-D10D27C30A85}" dt="2026-03-16T17:51:26.846" v="156" actId="22"/>
          <ac:spMkLst>
            <pc:docMk/>
            <pc:sldMk cId="3010600976" sldId="3111"/>
            <ac:spMk id="3" creationId="{5E32519F-D5C8-1F18-7EE5-875E278326B0}"/>
          </ac:spMkLst>
        </pc:spChg>
        <pc:spChg chg="mod">
          <ac:chgData name="Ermias Kebreab" userId="203996891_tp_box_2" providerId="OAuth2" clId="{80F8F400-18DB-4E28-9B75-D10D27C30A85}" dt="2026-03-16T17:51:08.936" v="153" actId="14100"/>
          <ac:spMkLst>
            <pc:docMk/>
            <pc:sldMk cId="3010600976" sldId="3111"/>
            <ac:spMk id="6" creationId="{E63B36FC-A5BA-D17D-0B50-F47E4707B565}"/>
          </ac:spMkLst>
        </pc:spChg>
        <pc:spChg chg="add mod">
          <ac:chgData name="Ermias Kebreab" userId="203996891_tp_box_2" providerId="OAuth2" clId="{80F8F400-18DB-4E28-9B75-D10D27C30A85}" dt="2026-03-16T18:00:06.166" v="230" actId="2711"/>
          <ac:spMkLst>
            <pc:docMk/>
            <pc:sldMk cId="3010600976" sldId="3111"/>
            <ac:spMk id="8" creationId="{47DB1D31-3FEA-F410-8ECA-628177F12C75}"/>
          </ac:spMkLst>
        </pc:spChg>
        <pc:picChg chg="del">
          <ac:chgData name="Ermias Kebreab" userId="203996891_tp_box_2" providerId="OAuth2" clId="{80F8F400-18DB-4E28-9B75-D10D27C30A85}" dt="2026-03-16T17:51:10.356" v="154" actId="478"/>
          <ac:picMkLst>
            <pc:docMk/>
            <pc:sldMk cId="3010600976" sldId="3111"/>
            <ac:picMk id="5" creationId="{976AC035-948D-C60D-827F-F2F07339AE93}"/>
          </ac:picMkLst>
        </pc:picChg>
      </pc:sldChg>
      <pc:sldMasterChg chg="delSldLayout">
        <pc:chgData name="Ermias Kebreab" userId="203996891_tp_box_2" providerId="OAuth2" clId="{80F8F400-18DB-4E28-9B75-D10D27C30A85}" dt="2026-03-16T17:54:49.675" v="197" actId="47"/>
        <pc:sldMasterMkLst>
          <pc:docMk/>
          <pc:sldMasterMk cId="2760576169" sldId="2147483959"/>
        </pc:sldMasterMkLst>
        <pc:sldLayoutChg chg="del">
          <pc:chgData name="Ermias Kebreab" userId="203996891_tp_box_2" providerId="OAuth2" clId="{80F8F400-18DB-4E28-9B75-D10D27C30A85}" dt="2026-03-16T17:54:49.675" v="197" actId="47"/>
          <pc:sldLayoutMkLst>
            <pc:docMk/>
            <pc:sldMasterMk cId="2760576169" sldId="2147483959"/>
            <pc:sldLayoutMk cId="496819766" sldId="214748398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ED204C12-A62A-4D0C-A838-6528DD79B426}" type="datetimeFigureOut">
              <a:rPr lang="en-US"/>
              <a:pPr>
                <a:defRPr/>
              </a:pPr>
              <a:t>3/16/2026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95010C56-3217-4DCA-A2D9-7DC288FA3573}" type="slidenum">
              <a:rPr lang="en-US"/>
              <a:pPr>
                <a:defRPr/>
              </a:pPr>
              <a:t>‹#›</a:t>
            </a:fld>
            <a:endParaRPr lang="en-US"/>
          </a:p>
        </p:txBody>
      </p:sp>
    </p:spTree>
    <p:extLst>
      <p:ext uri="{BB962C8B-B14F-4D97-AF65-F5344CB8AC3E}">
        <p14:creationId xmlns:p14="http://schemas.microsoft.com/office/powerpoint/2010/main" val="1927940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Times New Roman" charset="0"/>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Times New Roman" charset="0"/>
              </a:defRPr>
            </a:lvl1pPr>
          </a:lstStyle>
          <a:p>
            <a:pPr>
              <a:defRPr/>
            </a:pPr>
            <a:fld id="{91CD1FA6-4BC5-4B53-B513-52F7FCAFACA9}" type="datetimeFigureOut">
              <a:rPr lang="en-US"/>
              <a:pPr>
                <a:defRPr/>
              </a:pPr>
              <a:t>3/16/2026</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Times New Roman" charset="0"/>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Times New Roman" charset="0"/>
              </a:defRPr>
            </a:lvl1pPr>
          </a:lstStyle>
          <a:p>
            <a:pPr>
              <a:defRPr/>
            </a:pPr>
            <a:fld id="{903BE5EF-B1B2-41C1-81C1-4218AB4EEB88}" type="slidenum">
              <a:rPr lang="en-CA"/>
              <a:pPr>
                <a:defRPr/>
              </a:pPr>
              <a:t>‹#›</a:t>
            </a:fld>
            <a:endParaRPr lang="en-CA"/>
          </a:p>
        </p:txBody>
      </p:sp>
    </p:spTree>
    <p:extLst>
      <p:ext uri="{BB962C8B-B14F-4D97-AF65-F5344CB8AC3E}">
        <p14:creationId xmlns:p14="http://schemas.microsoft.com/office/powerpoint/2010/main" val="2548512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Good morning Chair and members of the committee.</a:t>
            </a:r>
          </a:p>
          <a:p>
            <a:r>
              <a:rPr lang="en-US" dirty="0"/>
              <a:t>My name is Ermias Kebreab. I am a professor at UC Davis working on sustainable livestock systems and methane mitigation.</a:t>
            </a:r>
          </a:p>
          <a:p>
            <a:r>
              <a:rPr lang="en-US" dirty="0"/>
              <a:t>California has taken global leadership in reducing methane from agriculture. </a:t>
            </a:r>
          </a:p>
          <a:p>
            <a:r>
              <a:rPr lang="en-US" dirty="0"/>
              <a:t>Today I will briefly highlight how California’s incentive programs, supported through Cap-and-Invest funding, are helping the dairy sector move toward the state’s methane reduction goals.</a:t>
            </a:r>
            <a:endParaRPr lang="en-CA" dirty="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FD14B-1CC2-44C7-91EA-F7872F832162}" type="slidenum">
              <a:rPr lang="en-CA" smtClean="0">
                <a:latin typeface="Times New Roman" pitchFamily="18" charset="0"/>
              </a:rPr>
              <a:pPr/>
              <a:t>1</a:t>
            </a:fld>
            <a:endParaRPr lang="en-CA">
              <a:latin typeface="Times New Roman" pitchFamily="18" charset="0"/>
            </a:endParaRPr>
          </a:p>
        </p:txBody>
      </p:sp>
    </p:spTree>
    <p:extLst>
      <p:ext uri="{BB962C8B-B14F-4D97-AF65-F5344CB8AC3E}">
        <p14:creationId xmlns:p14="http://schemas.microsoft.com/office/powerpoint/2010/main" val="170743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dairy sector is particularly important because it accounts for roughly </a:t>
            </a:r>
            <a:r>
              <a:rPr lang="en-US" b="1" dirty="0"/>
              <a:t>45 percent of the state’s anthropogenic methane emissions</a:t>
            </a:r>
            <a:r>
              <a:rPr lang="en-US" dirty="0"/>
              <a:t>, which is why it is central to achieving California’s climate goals. </a:t>
            </a:r>
          </a:p>
          <a:p>
            <a:r>
              <a:rPr lang="en-US" dirty="0"/>
              <a:t>In 2016, California passed SB 1383, which established a goal of reducing methane emissions from livestock and dairy by 40 percent by 2030. Importantly, the state chose an incentive-based strategy rather than imposing immediate regulations on farms. Through programs supported by Cap-and-Invest revenues, producers receive support to adopt technologies that reduce methane emissions.</a:t>
            </a:r>
            <a:endParaRPr lang="en-US" sz="1200" kern="1200" dirty="0">
              <a:solidFill>
                <a:schemeClr val="tx1"/>
              </a:solidFill>
              <a:effectLst/>
              <a:latin typeface="+mn-lt"/>
              <a:ea typeface="+mn-ea"/>
              <a:cs typeface="+mn-cs"/>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0322CF-1620-4031-90F9-F79B51832C8C}" type="slidenum">
              <a:rPr lang="en-US" smtClean="0">
                <a:latin typeface="Times New Roman" pitchFamily="18" charset="0"/>
              </a:rPr>
              <a:pPr/>
              <a:t>2</a:t>
            </a:fld>
            <a:endParaRPr lang="en-US">
              <a:latin typeface="Times New Roman" pitchFamily="18" charset="0"/>
            </a:endParaRPr>
          </a:p>
        </p:txBody>
      </p:sp>
    </p:spTree>
    <p:extLst>
      <p:ext uri="{BB962C8B-B14F-4D97-AF65-F5344CB8AC3E}">
        <p14:creationId xmlns:p14="http://schemas.microsoft.com/office/powerpoint/2010/main" val="365416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1C288-42B3-2644-40BE-C8AA89EE3089}"/>
            </a:ext>
          </a:extLst>
        </p:cNvPr>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30CCFFF-41CE-FB50-3884-FC53290626A8}"/>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6323" name="Notes Placeholder 2">
            <a:extLst>
              <a:ext uri="{FF2B5EF4-FFF2-40B4-BE49-F238E27FC236}">
                <a16:creationId xmlns:a16="http://schemas.microsoft.com/office/drawing/2014/main" id="{4E03792E-6F33-6FBE-7F72-CC84949D6584}"/>
              </a:ext>
            </a:extLst>
          </p:cNvPr>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California’s progress comes from combining several mitigation strategies. First, improvements in productivity allow dairies to produce the same amount of milk with fewer animals, reducing overall emissions intensity. Second, alternative manure management systems reduce methane formation by changing how manure is handled on farms. Third anaerobic digesters capture methane from manure and convert it into renewable natural gas, preventing emissions while producing energy. Finally, emerging enteric methane mitigation technologies, such as feed additives, reduce methane produced during digestion. These strategies are complementary, and together they form a comprehensive pathway for methane reduction in the dairy sector. </a:t>
            </a:r>
          </a:p>
        </p:txBody>
      </p:sp>
      <p:sp>
        <p:nvSpPr>
          <p:cNvPr id="56324" name="Slide Number Placeholder 3">
            <a:extLst>
              <a:ext uri="{FF2B5EF4-FFF2-40B4-BE49-F238E27FC236}">
                <a16:creationId xmlns:a16="http://schemas.microsoft.com/office/drawing/2014/main" id="{0DFC3B1A-BE2A-C52F-92F7-D9F3D012A09B}"/>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0322CF-1620-4031-90F9-F79B51832C8C}" type="slidenum">
              <a:rPr lang="en-US" smtClean="0">
                <a:latin typeface="Times New Roman" pitchFamily="18" charset="0"/>
              </a:rPr>
              <a:pPr/>
              <a:t>3</a:t>
            </a:fld>
            <a:endParaRPr lang="en-US">
              <a:latin typeface="Times New Roman" pitchFamily="18" charset="0"/>
            </a:endParaRPr>
          </a:p>
        </p:txBody>
      </p:sp>
    </p:spTree>
    <p:extLst>
      <p:ext uri="{BB962C8B-B14F-4D97-AF65-F5344CB8AC3E}">
        <p14:creationId xmlns:p14="http://schemas.microsoft.com/office/powerpoint/2010/main" val="418751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2181-153A-46BC-9604-078B332853C4}"/>
            </a:ext>
          </a:extLst>
        </p:cNvPr>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5A3530B-D393-CC96-299F-C01217A87824}"/>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6323" name="Notes Placeholder 2">
            <a:extLst>
              <a:ext uri="{FF2B5EF4-FFF2-40B4-BE49-F238E27FC236}">
                <a16:creationId xmlns:a16="http://schemas.microsoft.com/office/drawing/2014/main" id="{83FF5344-2FE0-C80A-26CE-F9AE68F7CB01}"/>
              </a:ext>
            </a:extLst>
          </p:cNvPr>
          <p:cNvSpPr>
            <a:spLocks noGrp="1"/>
          </p:cNvSpPr>
          <p:nvPr>
            <p:ph type="body" idx="1"/>
          </p:nvPr>
        </p:nvSpPr>
        <p:spPr bwMode="auto">
          <a:noFill/>
        </p:spPr>
        <p:txBody>
          <a:bodyPr wrap="square" numCol="1" anchor="t" anchorCtr="0" compatLnSpc="1">
            <a:prstTxWarp prst="textNoShape">
              <a:avLst/>
            </a:prstTxWarp>
          </a:bodyPr>
          <a:lstStyle/>
          <a:p>
            <a:r>
              <a:rPr lang="en-US" dirty="0"/>
              <a:t>Let me walk through the four pathways driving these reductions.</a:t>
            </a:r>
          </a:p>
          <a:p>
            <a:r>
              <a:rPr lang="en-US" b="1" dirty="0"/>
              <a:t>First, herd efficiency.</a:t>
            </a:r>
            <a:r>
              <a:rPr lang="en-US" dirty="0"/>
              <a:t> California has gone from 1.84 million cows in 2008 to 1.70 million in 2023, while milk production per cow has increased dramatically. This accounts for 2.6 to 3.3 million metric tons—nearly 30% of our goal.</a:t>
            </a:r>
          </a:p>
          <a:p>
            <a:r>
              <a:rPr lang="en-US" b="1" dirty="0"/>
              <a:t>Second—and this is critical—anaerobic digesters.</a:t>
            </a:r>
            <a:r>
              <a:rPr lang="en-US" dirty="0"/>
              <a:t> Our analysis found </a:t>
            </a:r>
            <a:r>
              <a:rPr lang="en-US" b="1" dirty="0"/>
              <a:t>227 digesters</a:t>
            </a:r>
            <a:r>
              <a:rPr lang="en-US" dirty="0"/>
              <a:t> either operating or actively being developed as of August 2023. CARB's analysis only counted 111—those funded through CDFA's digester program. They missed an additional 116 privately developed projects. This alone represents </a:t>
            </a:r>
            <a:r>
              <a:rPr lang="en-US" b="1" dirty="0"/>
              <a:t>4.1 million metric tons</a:t>
            </a:r>
            <a:r>
              <a:rPr lang="en-US" dirty="0"/>
              <a:t> in annual reductions—the single largest contributor to meeting the goal.</a:t>
            </a:r>
          </a:p>
          <a:p>
            <a:r>
              <a:rPr lang="en-US" b="1" dirty="0"/>
              <a:t>Third, alternative manure management</a:t>
            </a:r>
            <a:r>
              <a:rPr lang="en-US" dirty="0"/>
              <a:t> through CDFA's AMMP program—composting, solid separation, and other practices—contributes another 0.6 to 1.1 million metric tons.</a:t>
            </a:r>
          </a:p>
          <a:p>
            <a:r>
              <a:rPr lang="en-US" b="1" dirty="0"/>
              <a:t>Finally, enteric feed additives</a:t>
            </a:r>
            <a:r>
              <a:rPr lang="en-US" dirty="0"/>
              <a:t> like 3-NOP—which will be FDA-approved this year—offer 0.2 to 2 million metric tons depending on adoption rates. While still emerging, these provide the final piece to not just meet but exceed our targets."</a:t>
            </a:r>
          </a:p>
          <a:p>
            <a:endParaRPr lang="en-US" sz="1200" kern="1200" dirty="0">
              <a:solidFill>
                <a:schemeClr val="tx1"/>
              </a:solidFill>
              <a:effectLst/>
              <a:latin typeface="+mn-lt"/>
              <a:ea typeface="+mn-ea"/>
              <a:cs typeface="+mn-cs"/>
            </a:endParaRPr>
          </a:p>
        </p:txBody>
      </p:sp>
      <p:sp>
        <p:nvSpPr>
          <p:cNvPr id="56324" name="Slide Number Placeholder 3">
            <a:extLst>
              <a:ext uri="{FF2B5EF4-FFF2-40B4-BE49-F238E27FC236}">
                <a16:creationId xmlns:a16="http://schemas.microsoft.com/office/drawing/2014/main" id="{64E04C92-D89D-E66D-EC6E-9A917512B9AE}"/>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0322CF-1620-4031-90F9-F79B51832C8C}" type="slidenum">
              <a:rPr lang="en-US" smtClean="0">
                <a:latin typeface="Times New Roman" pitchFamily="18" charset="0"/>
              </a:rPr>
              <a:pPr/>
              <a:t>4</a:t>
            </a:fld>
            <a:endParaRPr lang="en-US">
              <a:latin typeface="Times New Roman" pitchFamily="18" charset="0"/>
            </a:endParaRPr>
          </a:p>
        </p:txBody>
      </p:sp>
    </p:spTree>
    <p:extLst>
      <p:ext uri="{BB962C8B-B14F-4D97-AF65-F5344CB8AC3E}">
        <p14:creationId xmlns:p14="http://schemas.microsoft.com/office/powerpoint/2010/main" val="203509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8DEF8-80C1-7888-70C3-54E7B6FBE603}"/>
            </a:ext>
          </a:extLst>
        </p:cNvPr>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1CFFE12-703E-244D-9A38-693F1138ECE8}"/>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6323" name="Notes Placeholder 2">
            <a:extLst>
              <a:ext uri="{FF2B5EF4-FFF2-40B4-BE49-F238E27FC236}">
                <a16:creationId xmlns:a16="http://schemas.microsoft.com/office/drawing/2014/main" id="{29C63ABC-A530-95D2-0007-4F06030F1B1A}"/>
              </a:ext>
            </a:extLst>
          </p:cNvPr>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This success is directly attributable to California's Cap-and-Invest program. Dairy digesters cost millions of dollars to build and operate. Without CDFA's capital grants through DDRDP and ongoing revenue streams from programs like the Low Carbon Fuel Standard, Cap-and-Trade offsets, these projects simply would not pencil out financially for dairy farms. The AMMP program has been equally critical for smaller operations where digesters aren't economically feasible—providing pathways for composting, solid separation, and other practices. California's incentive-based model is proving that environmental goals and agricultural viability can go hand-in-hand.</a:t>
            </a:r>
          </a:p>
        </p:txBody>
      </p:sp>
      <p:sp>
        <p:nvSpPr>
          <p:cNvPr id="56324" name="Slide Number Placeholder 3">
            <a:extLst>
              <a:ext uri="{FF2B5EF4-FFF2-40B4-BE49-F238E27FC236}">
                <a16:creationId xmlns:a16="http://schemas.microsoft.com/office/drawing/2014/main" id="{62A7B497-7EBD-3795-B3B2-A6229DF12EF1}"/>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0322CF-1620-4031-90F9-F79B51832C8C}" type="slidenum">
              <a:rPr lang="en-US" smtClean="0">
                <a:latin typeface="Times New Roman" pitchFamily="18" charset="0"/>
              </a:rPr>
              <a:pPr/>
              <a:t>5</a:t>
            </a:fld>
            <a:endParaRPr lang="en-US">
              <a:latin typeface="Times New Roman" pitchFamily="18" charset="0"/>
            </a:endParaRPr>
          </a:p>
        </p:txBody>
      </p:sp>
    </p:spTree>
    <p:extLst>
      <p:ext uri="{BB962C8B-B14F-4D97-AF65-F5344CB8AC3E}">
        <p14:creationId xmlns:p14="http://schemas.microsoft.com/office/powerpoint/2010/main" val="10507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racapell\Documents\Departmental Design\Lab Poster - Kebreab\Modeling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7" y="5943600"/>
            <a:ext cx="1219411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3528168D-2B52-4B84-A093-F45BF573E389}"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9245600" y="5715007"/>
            <a:ext cx="2844800" cy="365125"/>
          </a:xfrm>
        </p:spPr>
        <p:txBody>
          <a:bodyPr/>
          <a:lstStyle>
            <a:lvl1pPr>
              <a:defRPr/>
            </a:lvl1pPr>
          </a:lstStyle>
          <a:p>
            <a:pPr>
              <a:defRPr/>
            </a:pPr>
            <a:fld id="{DF7807AA-BC25-4DEF-BB68-7A3FBA3DC4A3}" type="slidenum">
              <a:rPr lang="en-US"/>
              <a:pPr>
                <a:defRPr/>
              </a:pPr>
              <a:t>‹#›</a:t>
            </a:fld>
            <a:endParaRPr lang="en-US" dirty="0"/>
          </a:p>
        </p:txBody>
      </p:sp>
    </p:spTree>
    <p:extLst>
      <p:ext uri="{BB962C8B-B14F-4D97-AF65-F5344CB8AC3E}">
        <p14:creationId xmlns:p14="http://schemas.microsoft.com/office/powerpoint/2010/main" val="30807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D3B746-D8E1-4AB8-8427-8470E9DAE669}"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A9831E-1D15-4658-A6CF-D77424F0BF37}" type="slidenum">
              <a:rPr lang="en-US"/>
              <a:pPr>
                <a:defRPr/>
              </a:pPr>
              <a:t>‹#›</a:t>
            </a:fld>
            <a:endParaRPr lang="en-US" dirty="0"/>
          </a:p>
        </p:txBody>
      </p:sp>
    </p:spTree>
    <p:extLst>
      <p:ext uri="{BB962C8B-B14F-4D97-AF65-F5344CB8AC3E}">
        <p14:creationId xmlns:p14="http://schemas.microsoft.com/office/powerpoint/2010/main" val="100761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D7357E-4574-464F-BE26-1FB6237A0F97}"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8AEF9-1C55-42A9-B0B5-41C696736D23}" type="slidenum">
              <a:rPr lang="en-US"/>
              <a:pPr>
                <a:defRPr/>
              </a:pPr>
              <a:t>‹#›</a:t>
            </a:fld>
            <a:endParaRPr lang="en-US" dirty="0"/>
          </a:p>
        </p:txBody>
      </p:sp>
    </p:spTree>
    <p:extLst>
      <p:ext uri="{BB962C8B-B14F-4D97-AF65-F5344CB8AC3E}">
        <p14:creationId xmlns:p14="http://schemas.microsoft.com/office/powerpoint/2010/main" val="293217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64352"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5"/>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48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B2934F-1C5F-4A45-9754-D858803983CB}" type="datetime1">
              <a:rPr lang="en-US" smtClean="0"/>
              <a:t>3/16/2026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529612-7053-4B34-92C8-117395AF042B}" type="slidenum">
              <a:rPr lang="en-US"/>
              <a:pPr>
                <a:defRPr/>
              </a:pPr>
              <a:t>‹#›</a:t>
            </a:fld>
            <a:endParaRPr lang="en-US" dirty="0"/>
          </a:p>
        </p:txBody>
      </p:sp>
    </p:spTree>
    <p:extLst>
      <p:ext uri="{BB962C8B-B14F-4D97-AF65-F5344CB8AC3E}">
        <p14:creationId xmlns:p14="http://schemas.microsoft.com/office/powerpoint/2010/main" val="295794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14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182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racapell\Documents\Departmental Design\Lab Poster - Kebreab\Modeling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7" y="5943600"/>
            <a:ext cx="1219411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8B91AE0F-B468-40CC-834C-EA6642EA7034}"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9245600" y="5715007"/>
            <a:ext cx="2844800" cy="365125"/>
          </a:xfrm>
        </p:spPr>
        <p:txBody>
          <a:bodyPr/>
          <a:lstStyle>
            <a:lvl1pPr>
              <a:defRPr/>
            </a:lvl1pPr>
          </a:lstStyle>
          <a:p>
            <a:pPr>
              <a:defRPr/>
            </a:pPr>
            <a:fld id="{DF7807AA-BC25-4DEF-BB68-7A3FBA3DC4A3}" type="slidenum">
              <a:rPr lang="en-US"/>
              <a:pPr>
                <a:defRPr/>
              </a:pPr>
              <a:t>‹#›</a:t>
            </a:fld>
            <a:endParaRPr lang="en-US"/>
          </a:p>
        </p:txBody>
      </p:sp>
    </p:spTree>
    <p:extLst>
      <p:ext uri="{BB962C8B-B14F-4D97-AF65-F5344CB8AC3E}">
        <p14:creationId xmlns:p14="http://schemas.microsoft.com/office/powerpoint/2010/main" val="328622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C7FC54-3394-42F0-B86C-7F281AFE65B4}"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A72B7-3D36-41CE-AC0C-8E308A669453}" type="slidenum">
              <a:rPr lang="en-US"/>
              <a:pPr>
                <a:defRPr/>
              </a:pPr>
              <a:t>‹#›</a:t>
            </a:fld>
            <a:endParaRPr lang="en-US" dirty="0"/>
          </a:p>
        </p:txBody>
      </p:sp>
    </p:spTree>
    <p:extLst>
      <p:ext uri="{BB962C8B-B14F-4D97-AF65-F5344CB8AC3E}">
        <p14:creationId xmlns:p14="http://schemas.microsoft.com/office/powerpoint/2010/main" val="367386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21851E-27C5-412E-B3EC-DD5BAFC593DC}"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9211C0-DCB3-4892-A03F-F400744FC9D8}" type="slidenum">
              <a:rPr lang="en-US"/>
              <a:pPr>
                <a:defRPr/>
              </a:pPr>
              <a:t>‹#›</a:t>
            </a:fld>
            <a:endParaRPr lang="en-US" dirty="0"/>
          </a:p>
        </p:txBody>
      </p:sp>
    </p:spTree>
    <p:extLst>
      <p:ext uri="{BB962C8B-B14F-4D97-AF65-F5344CB8AC3E}">
        <p14:creationId xmlns:p14="http://schemas.microsoft.com/office/powerpoint/2010/main" val="2514514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3FF1403-D4CF-469B-A209-85AD73272448}"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FEDC73-9B83-43F6-B9EB-34D0B9EE9EF8}" type="slidenum">
              <a:rPr lang="en-US"/>
              <a:pPr>
                <a:defRPr/>
              </a:pPr>
              <a:t>‹#›</a:t>
            </a:fld>
            <a:endParaRPr lang="en-US" dirty="0"/>
          </a:p>
        </p:txBody>
      </p:sp>
    </p:spTree>
    <p:extLst>
      <p:ext uri="{BB962C8B-B14F-4D97-AF65-F5344CB8AC3E}">
        <p14:creationId xmlns:p14="http://schemas.microsoft.com/office/powerpoint/2010/main" val="166416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9EEB02-BBB0-49E5-BDD2-63E8EA1867F9}"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A72B7-3D36-41CE-AC0C-8E308A669453}" type="slidenum">
              <a:rPr lang="en-US"/>
              <a:pPr>
                <a:defRPr/>
              </a:pPr>
              <a:t>‹#›</a:t>
            </a:fld>
            <a:endParaRPr lang="en-US" dirty="0"/>
          </a:p>
        </p:txBody>
      </p:sp>
    </p:spTree>
    <p:extLst>
      <p:ext uri="{BB962C8B-B14F-4D97-AF65-F5344CB8AC3E}">
        <p14:creationId xmlns:p14="http://schemas.microsoft.com/office/powerpoint/2010/main" val="209574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D19BCD-3F9C-48F3-804A-0BC0138800FF}" type="datetime1">
              <a:rPr lang="en-US" smtClean="0"/>
              <a:t>3/16/2026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2C0C2C-B4A9-458F-9E96-E5CF62F6C5BA}" type="slidenum">
              <a:rPr lang="en-US"/>
              <a:pPr>
                <a:defRPr/>
              </a:pPr>
              <a:t>‹#›</a:t>
            </a:fld>
            <a:endParaRPr lang="en-US" dirty="0"/>
          </a:p>
        </p:txBody>
      </p:sp>
    </p:spTree>
    <p:extLst>
      <p:ext uri="{BB962C8B-B14F-4D97-AF65-F5344CB8AC3E}">
        <p14:creationId xmlns:p14="http://schemas.microsoft.com/office/powerpoint/2010/main" val="423818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74ACBFA-689D-48A4-8FDB-A6B035B56A99}" type="datetime1">
              <a:rPr lang="en-US" smtClean="0"/>
              <a:t>3/16/2026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6280A4-CE08-4A37-A1A2-B0F529B10DE0}" type="slidenum">
              <a:rPr lang="en-US"/>
              <a:pPr>
                <a:defRPr/>
              </a:pPr>
              <a:t>‹#›</a:t>
            </a:fld>
            <a:endParaRPr lang="en-US" dirty="0"/>
          </a:p>
        </p:txBody>
      </p:sp>
    </p:spTree>
    <p:extLst>
      <p:ext uri="{BB962C8B-B14F-4D97-AF65-F5344CB8AC3E}">
        <p14:creationId xmlns:p14="http://schemas.microsoft.com/office/powerpoint/2010/main" val="310613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8D09A1-BB31-4D2E-9A62-5D478888C316}" type="datetime1">
              <a:rPr lang="en-US" smtClean="0"/>
              <a:t>3/16/2026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529612-7053-4B34-92C8-117395AF042B}" type="slidenum">
              <a:rPr lang="en-US"/>
              <a:pPr>
                <a:defRPr/>
              </a:pPr>
              <a:t>‹#›</a:t>
            </a:fld>
            <a:endParaRPr lang="en-US" dirty="0"/>
          </a:p>
        </p:txBody>
      </p:sp>
    </p:spTree>
    <p:extLst>
      <p:ext uri="{BB962C8B-B14F-4D97-AF65-F5344CB8AC3E}">
        <p14:creationId xmlns:p14="http://schemas.microsoft.com/office/powerpoint/2010/main" val="3152234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C2DD98-434D-4445-8B6E-A983CA2BD330}"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9072331" y="6203956"/>
            <a:ext cx="2844800" cy="365125"/>
          </a:xfrm>
        </p:spPr>
        <p:txBody>
          <a:bodyPr/>
          <a:lstStyle>
            <a:lvl1pPr>
              <a:defRPr/>
            </a:lvl1pPr>
          </a:lstStyle>
          <a:p>
            <a:pPr>
              <a:defRPr/>
            </a:pPr>
            <a:fld id="{3B87F667-799E-4DE6-AECD-3EA7184BCDBC}" type="slidenum">
              <a:rPr lang="en-US"/>
              <a:pPr>
                <a:defRPr/>
              </a:pPr>
              <a:t>‹#›</a:t>
            </a:fld>
            <a:endParaRPr lang="en-US" dirty="0"/>
          </a:p>
        </p:txBody>
      </p:sp>
    </p:spTree>
    <p:extLst>
      <p:ext uri="{BB962C8B-B14F-4D97-AF65-F5344CB8AC3E}">
        <p14:creationId xmlns:p14="http://schemas.microsoft.com/office/powerpoint/2010/main" val="357196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C9A4CC-66F8-414F-B06A-920B1BAE3537}"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8D5F58-D4C6-4548-A69E-C35DE5336EFB}" type="slidenum">
              <a:rPr lang="en-US"/>
              <a:pPr>
                <a:defRPr/>
              </a:pPr>
              <a:t>‹#›</a:t>
            </a:fld>
            <a:endParaRPr lang="en-US" dirty="0"/>
          </a:p>
        </p:txBody>
      </p:sp>
    </p:spTree>
    <p:extLst>
      <p:ext uri="{BB962C8B-B14F-4D97-AF65-F5344CB8AC3E}">
        <p14:creationId xmlns:p14="http://schemas.microsoft.com/office/powerpoint/2010/main" val="95586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7702D5-D481-4603-9AFC-F3F3350ED854}"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A9831E-1D15-4658-A6CF-D77424F0BF37}" type="slidenum">
              <a:rPr lang="en-US"/>
              <a:pPr>
                <a:defRPr/>
              </a:pPr>
              <a:t>‹#›</a:t>
            </a:fld>
            <a:endParaRPr lang="en-US" dirty="0"/>
          </a:p>
        </p:txBody>
      </p:sp>
    </p:spTree>
    <p:extLst>
      <p:ext uri="{BB962C8B-B14F-4D97-AF65-F5344CB8AC3E}">
        <p14:creationId xmlns:p14="http://schemas.microsoft.com/office/powerpoint/2010/main" val="901691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0C8487-964D-4431-BB3C-5233B6DAB20B}"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8AEF9-1C55-42A9-B0B5-41C696736D23}" type="slidenum">
              <a:rPr lang="en-US"/>
              <a:pPr>
                <a:defRPr/>
              </a:pPr>
              <a:t>‹#›</a:t>
            </a:fld>
            <a:endParaRPr lang="en-US" dirty="0"/>
          </a:p>
        </p:txBody>
      </p:sp>
    </p:spTree>
    <p:extLst>
      <p:ext uri="{BB962C8B-B14F-4D97-AF65-F5344CB8AC3E}">
        <p14:creationId xmlns:p14="http://schemas.microsoft.com/office/powerpoint/2010/main" val="294433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75784" y="187325"/>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5"/>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146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BB85FE-93A8-46A5-9A28-4548D1FE632C}" type="datetime1">
              <a:rPr lang="en-US" smtClean="0"/>
              <a:t>3/16/2026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529612-7053-4B34-92C8-117395AF042B}" type="slidenum">
              <a:rPr lang="en-US"/>
              <a:pPr>
                <a:defRPr/>
              </a:pPr>
              <a:t>‹#›</a:t>
            </a:fld>
            <a:endParaRPr lang="en-US" dirty="0"/>
          </a:p>
        </p:txBody>
      </p:sp>
    </p:spTree>
    <p:extLst>
      <p:ext uri="{BB962C8B-B14F-4D97-AF65-F5344CB8AC3E}">
        <p14:creationId xmlns:p14="http://schemas.microsoft.com/office/powerpoint/2010/main" val="264728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E18D53-79C4-4EB0-ACD0-01B02F2587D9}" type="datetime1">
              <a:rPr lang="en-US" smtClean="0"/>
              <a:t>3/16/2026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9211C0-DCB3-4892-A03F-F400744FC9D8}" type="slidenum">
              <a:rPr lang="en-US"/>
              <a:pPr>
                <a:defRPr/>
              </a:pPr>
              <a:t>‹#›</a:t>
            </a:fld>
            <a:endParaRPr lang="en-US" dirty="0"/>
          </a:p>
        </p:txBody>
      </p:sp>
    </p:spTree>
    <p:extLst>
      <p:ext uri="{BB962C8B-B14F-4D97-AF65-F5344CB8AC3E}">
        <p14:creationId xmlns:p14="http://schemas.microsoft.com/office/powerpoint/2010/main" val="57215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A9467A-E090-44BC-A94A-0B3AD5CD6905}"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FEDC73-9B83-43F6-B9EB-34D0B9EE9EF8}" type="slidenum">
              <a:rPr lang="en-US"/>
              <a:pPr>
                <a:defRPr/>
              </a:pPr>
              <a:t>‹#›</a:t>
            </a:fld>
            <a:endParaRPr lang="en-US" dirty="0"/>
          </a:p>
        </p:txBody>
      </p:sp>
    </p:spTree>
    <p:extLst>
      <p:ext uri="{BB962C8B-B14F-4D97-AF65-F5344CB8AC3E}">
        <p14:creationId xmlns:p14="http://schemas.microsoft.com/office/powerpoint/2010/main" val="418838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6162A8-2D5A-42A0-8C2B-F4FA2CDE80C1}" type="datetime1">
              <a:rPr lang="en-US" smtClean="0"/>
              <a:t>3/16/2026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2C0C2C-B4A9-458F-9E96-E5CF62F6C5BA}" type="slidenum">
              <a:rPr lang="en-US"/>
              <a:pPr>
                <a:defRPr/>
              </a:pPr>
              <a:t>‹#›</a:t>
            </a:fld>
            <a:endParaRPr lang="en-US" dirty="0"/>
          </a:p>
        </p:txBody>
      </p:sp>
    </p:spTree>
    <p:extLst>
      <p:ext uri="{BB962C8B-B14F-4D97-AF65-F5344CB8AC3E}">
        <p14:creationId xmlns:p14="http://schemas.microsoft.com/office/powerpoint/2010/main" val="319059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5C7DE7-48FB-48CF-A305-8C8DD16847A0}" type="datetime1">
              <a:rPr lang="en-US" smtClean="0"/>
              <a:t>3/16/2026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6280A4-CE08-4A37-A1A2-B0F529B10DE0}" type="slidenum">
              <a:rPr lang="en-US"/>
              <a:pPr>
                <a:defRPr/>
              </a:pPr>
              <a:t>‹#›</a:t>
            </a:fld>
            <a:endParaRPr lang="en-US" dirty="0"/>
          </a:p>
        </p:txBody>
      </p:sp>
    </p:spTree>
    <p:extLst>
      <p:ext uri="{BB962C8B-B14F-4D97-AF65-F5344CB8AC3E}">
        <p14:creationId xmlns:p14="http://schemas.microsoft.com/office/powerpoint/2010/main" val="325844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1B874C-C2C5-4774-880E-213F24539164}" type="datetime1">
              <a:rPr lang="en-US" smtClean="0"/>
              <a:t>3/16/2026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529612-7053-4B34-92C8-117395AF042B}" type="slidenum">
              <a:rPr lang="en-US"/>
              <a:pPr>
                <a:defRPr/>
              </a:pPr>
              <a:t>‹#›</a:t>
            </a:fld>
            <a:endParaRPr lang="en-US" dirty="0"/>
          </a:p>
        </p:txBody>
      </p:sp>
    </p:spTree>
    <p:extLst>
      <p:ext uri="{BB962C8B-B14F-4D97-AF65-F5344CB8AC3E}">
        <p14:creationId xmlns:p14="http://schemas.microsoft.com/office/powerpoint/2010/main" val="353254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9C87E1-48F2-4A1C-8CCD-D0E75AA1E1CD}"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87F667-799E-4DE6-AECD-3EA7184BCDBC}" type="slidenum">
              <a:rPr lang="en-US"/>
              <a:pPr>
                <a:defRPr/>
              </a:pPr>
              <a:t>‹#›</a:t>
            </a:fld>
            <a:endParaRPr lang="en-US" dirty="0"/>
          </a:p>
        </p:txBody>
      </p:sp>
    </p:spTree>
    <p:extLst>
      <p:ext uri="{BB962C8B-B14F-4D97-AF65-F5344CB8AC3E}">
        <p14:creationId xmlns:p14="http://schemas.microsoft.com/office/powerpoint/2010/main" val="336841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EF3143-2DF2-4277-9839-2B588C9C6B31}" type="datetime1">
              <a:rPr lang="en-US" smtClean="0"/>
              <a:t>3/16/2026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8D5F58-D4C6-4548-A69E-C35DE5336EFB}" type="slidenum">
              <a:rPr lang="en-US"/>
              <a:pPr>
                <a:defRPr/>
              </a:pPr>
              <a:t>‹#›</a:t>
            </a:fld>
            <a:endParaRPr lang="en-US" dirty="0"/>
          </a:p>
        </p:txBody>
      </p:sp>
    </p:spTree>
    <p:extLst>
      <p:ext uri="{BB962C8B-B14F-4D97-AF65-F5344CB8AC3E}">
        <p14:creationId xmlns:p14="http://schemas.microsoft.com/office/powerpoint/2010/main" val="75416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777EA77-6B63-41C1-88AD-07B3DA29A5D2}" type="datetime1">
              <a:rPr lang="en-US" smtClean="0"/>
              <a:t>3/16/2026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9144000" y="57150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t>1</a:t>
            </a:r>
          </a:p>
        </p:txBody>
      </p:sp>
      <p:pic>
        <p:nvPicPr>
          <p:cNvPr id="4098" name="Picture 2" descr="C:\Users\ekebreab\Documents\Pictures\Cowsbookcovers\small logo.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39350" y="6309321"/>
            <a:ext cx="5048249" cy="481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8784299" cy="90707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Rounded Rectangle 8"/>
          <p:cNvSpPr/>
          <p:nvPr userDrawn="1"/>
        </p:nvSpPr>
        <p:spPr>
          <a:xfrm>
            <a:off x="8208235" y="-335"/>
            <a:ext cx="844893" cy="907412"/>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76057616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88" r:id="rId14"/>
    <p:sldLayoutId id="2147483990"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1B074D-8F09-48EE-8210-D4EF1C1037FB}" type="datetime1">
              <a:rPr lang="en-US" smtClean="0"/>
              <a:t>3/16/2026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9144000" y="57150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t>1</a:t>
            </a:r>
          </a:p>
        </p:txBody>
      </p:sp>
      <p:pic>
        <p:nvPicPr>
          <p:cNvPr id="4098" name="Picture 2" descr="C:\Users\ekebreab\Documents\Pictures\Cowsbookcovers\small logo.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9350" y="6309321"/>
            <a:ext cx="5048249" cy="48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4259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143500" y="188640"/>
            <a:ext cx="7048500" cy="2870473"/>
          </a:xfrm>
        </p:spPr>
        <p:txBody>
          <a:bodyPr/>
          <a:lstStyle/>
          <a:p>
            <a:r>
              <a:rPr lang="en-US" sz="40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How California is Creating a Pathway to Reduce Dairy Methane</a:t>
            </a:r>
            <a:br>
              <a:rPr lang="en-US" sz="40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br>
            <a:endParaRPr lang="en-US" sz="4000" dirty="0">
              <a:solidFill>
                <a:schemeClr val="accent3">
                  <a:lumMod val="50000"/>
                </a:schemeClr>
              </a:solidFill>
              <a:latin typeface="Century Gothic" panose="020B0502020202020204" pitchFamily="34" charset="0"/>
            </a:endParaRPr>
          </a:p>
        </p:txBody>
      </p:sp>
      <p:sp>
        <p:nvSpPr>
          <p:cNvPr id="5" name="Rectangle 3"/>
          <p:cNvSpPr txBox="1">
            <a:spLocks noChangeArrowheads="1"/>
          </p:cNvSpPr>
          <p:nvPr/>
        </p:nvSpPr>
        <p:spPr bwMode="auto">
          <a:xfrm>
            <a:off x="5351240" y="5085184"/>
            <a:ext cx="6840760" cy="172819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charset="0"/>
              <a:buNone/>
            </a:pPr>
            <a:r>
              <a:rPr lang="en-US" sz="2800" b="1" dirty="0" err="1">
                <a:solidFill>
                  <a:schemeClr val="tx2"/>
                </a:solidFill>
                <a:latin typeface="Century Gothic" panose="020B0502020202020204" pitchFamily="34" charset="0"/>
              </a:rPr>
              <a:t>Ermias</a:t>
            </a:r>
            <a:r>
              <a:rPr lang="en-US" sz="2800" b="1" dirty="0">
                <a:solidFill>
                  <a:schemeClr val="tx2"/>
                </a:solidFill>
                <a:latin typeface="Century Gothic" panose="020B0502020202020204" pitchFamily="34" charset="0"/>
              </a:rPr>
              <a:t> </a:t>
            </a:r>
            <a:r>
              <a:rPr lang="en-US" sz="2800" b="1" dirty="0" err="1">
                <a:solidFill>
                  <a:schemeClr val="tx2"/>
                </a:solidFill>
                <a:latin typeface="Century Gothic" panose="020B0502020202020204" pitchFamily="34" charset="0"/>
              </a:rPr>
              <a:t>Kebreab</a:t>
            </a:r>
            <a:endParaRPr lang="en-US" sz="2800" b="1" dirty="0">
              <a:solidFill>
                <a:schemeClr val="tx2"/>
              </a:solidFill>
              <a:latin typeface="Century Gothic" panose="020B0502020202020204" pitchFamily="34" charset="0"/>
            </a:endParaRPr>
          </a:p>
          <a:p>
            <a:pPr marL="0" indent="0">
              <a:lnSpc>
                <a:spcPct val="80000"/>
              </a:lnSpc>
              <a:buFont typeface="Arial" charset="0"/>
              <a:buNone/>
            </a:pPr>
            <a:r>
              <a:rPr lang="en-US" sz="1800" b="1" dirty="0">
                <a:solidFill>
                  <a:schemeClr val="tx2"/>
                </a:solidFill>
                <a:latin typeface="Century Gothic" panose="020B0502020202020204" pitchFamily="34" charset="0"/>
              </a:rPr>
              <a:t>Associate Dean </a:t>
            </a:r>
          </a:p>
          <a:p>
            <a:pPr marL="0" indent="0">
              <a:lnSpc>
                <a:spcPct val="80000"/>
              </a:lnSpc>
              <a:buFont typeface="Arial" charset="0"/>
              <a:buNone/>
            </a:pPr>
            <a:r>
              <a:rPr lang="en-US" sz="1800" b="1" dirty="0">
                <a:solidFill>
                  <a:schemeClr val="tx2"/>
                </a:solidFill>
                <a:latin typeface="Century Gothic" panose="020B0502020202020204" pitchFamily="34" charset="0"/>
              </a:rPr>
              <a:t>Sesnon Endowed Chair </a:t>
            </a:r>
          </a:p>
          <a:p>
            <a:pPr marL="0" indent="0">
              <a:lnSpc>
                <a:spcPct val="80000"/>
              </a:lnSpc>
              <a:buFont typeface="Arial" charset="0"/>
              <a:buNone/>
            </a:pPr>
            <a:r>
              <a:rPr lang="en-US" sz="1800" b="1" dirty="0">
                <a:solidFill>
                  <a:schemeClr val="tx2"/>
                </a:solidFill>
                <a:latin typeface="Century Gothic" panose="020B0502020202020204" pitchFamily="34" charset="0"/>
              </a:rPr>
              <a:t>Professor of Sustainable Agriculture</a:t>
            </a:r>
          </a:p>
          <a:p>
            <a:pPr>
              <a:lnSpc>
                <a:spcPct val="80000"/>
              </a:lnSpc>
              <a:buFont typeface="Arial" charset="0"/>
              <a:buNone/>
            </a:pPr>
            <a:r>
              <a:rPr lang="en-US" sz="1800" b="1" dirty="0">
                <a:solidFill>
                  <a:schemeClr val="tx2"/>
                </a:solidFill>
                <a:latin typeface="Century Gothic" panose="020B0502020202020204" pitchFamily="34" charset="0"/>
              </a:rPr>
              <a:t>University of California, Davis</a:t>
            </a:r>
          </a:p>
        </p:txBody>
      </p:sp>
      <p:sp>
        <p:nvSpPr>
          <p:cNvPr id="6" name="Rectangle 5">
            <a:extLst>
              <a:ext uri="{FF2B5EF4-FFF2-40B4-BE49-F238E27FC236}">
                <a16:creationId xmlns:a16="http://schemas.microsoft.com/office/drawing/2014/main" id="{EC5FDB71-AD91-F3F3-297A-A03BD2AADBA1}"/>
              </a:ext>
            </a:extLst>
          </p:cNvPr>
          <p:cNvSpPr/>
          <p:nvPr/>
        </p:nvSpPr>
        <p:spPr>
          <a:xfrm>
            <a:off x="191344" y="6309320"/>
            <a:ext cx="511256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w lying in the grass&#10;&#10;Description automatically generated">
            <a:extLst>
              <a:ext uri="{FF2B5EF4-FFF2-40B4-BE49-F238E27FC236}">
                <a16:creationId xmlns:a16="http://schemas.microsoft.com/office/drawing/2014/main" id="{6A21A860-FF1B-5E36-4085-01B14188D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sp>
        <p:nvSpPr>
          <p:cNvPr id="8" name="Title 1">
            <a:extLst>
              <a:ext uri="{FF2B5EF4-FFF2-40B4-BE49-F238E27FC236}">
                <a16:creationId xmlns:a16="http://schemas.microsoft.com/office/drawing/2014/main" id="{6DBDCAAF-E492-7168-FF1A-CE293D658F75}"/>
              </a:ext>
            </a:extLst>
          </p:cNvPr>
          <p:cNvSpPr txBox="1">
            <a:spLocks/>
          </p:cNvSpPr>
          <p:nvPr/>
        </p:nvSpPr>
        <p:spPr bwMode="auto">
          <a:xfrm>
            <a:off x="5395528" y="3006800"/>
            <a:ext cx="654444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Joint Hearing:</a:t>
            </a:r>
          </a:p>
          <a:p>
            <a:pPr algn="l"/>
            <a:r>
              <a:rPr lang="en-US" sz="24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How Agricultural Programs Have Made Use of Cap-and-Invest Funds</a:t>
            </a:r>
            <a:br>
              <a:rPr lang="en-US" sz="24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br>
            <a:endParaRPr lang="en-US" sz="2400" dirty="0">
              <a:solidFill>
                <a:schemeClr val="accent3">
                  <a:lumMod val="50000"/>
                </a:schemeClr>
              </a:solidFill>
              <a:latin typeface="Century Gothic" panose="020B0502020202020204" pitchFamily="34" charset="0"/>
            </a:endParaRPr>
          </a:p>
        </p:txBody>
      </p:sp>
    </p:spTree>
    <p:extLst>
      <p:ext uri="{BB962C8B-B14F-4D97-AF65-F5344CB8AC3E}">
        <p14:creationId xmlns:p14="http://schemas.microsoft.com/office/powerpoint/2010/main" val="332627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219096-B326-E756-4759-FAD4DFFE582F}"/>
              </a:ext>
            </a:extLst>
          </p:cNvPr>
          <p:cNvSpPr/>
          <p:nvPr/>
        </p:nvSpPr>
        <p:spPr>
          <a:xfrm>
            <a:off x="191344" y="6309320"/>
            <a:ext cx="511256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FECF73-7F25-50C5-8A46-99215B8208D4}"/>
              </a:ext>
            </a:extLst>
          </p:cNvPr>
          <p:cNvPicPr>
            <a:picLocks noChangeAspect="1"/>
          </p:cNvPicPr>
          <p:nvPr/>
        </p:nvPicPr>
        <p:blipFill>
          <a:blip r:embed="rId3"/>
          <a:stretch>
            <a:fillRect/>
          </a:stretch>
        </p:blipFill>
        <p:spPr>
          <a:xfrm>
            <a:off x="3431704" y="523609"/>
            <a:ext cx="7047769" cy="6037739"/>
          </a:xfrm>
          <a:prstGeom prst="rect">
            <a:avLst/>
          </a:prstGeom>
        </p:spPr>
      </p:pic>
      <p:sp>
        <p:nvSpPr>
          <p:cNvPr id="6" name="Title 1">
            <a:extLst>
              <a:ext uri="{FF2B5EF4-FFF2-40B4-BE49-F238E27FC236}">
                <a16:creationId xmlns:a16="http://schemas.microsoft.com/office/drawing/2014/main" id="{8BB04BB0-84BD-1B89-4AC0-16CB4832F680}"/>
              </a:ext>
            </a:extLst>
          </p:cNvPr>
          <p:cNvSpPr txBox="1">
            <a:spLocks/>
          </p:cNvSpPr>
          <p:nvPr/>
        </p:nvSpPr>
        <p:spPr bwMode="auto">
          <a:xfrm>
            <a:off x="0" y="50090"/>
            <a:ext cx="565566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The Challenge</a:t>
            </a:r>
            <a:endParaRPr lang="en-US" sz="4000" dirty="0">
              <a:solidFill>
                <a:schemeClr val="accent3">
                  <a:lumMod val="50000"/>
                </a:schemeClr>
              </a:solidFill>
              <a:latin typeface="Century Gothic" panose="020B0502020202020204" pitchFamily="34" charset="0"/>
            </a:endParaRPr>
          </a:p>
        </p:txBody>
      </p:sp>
    </p:spTree>
    <p:extLst>
      <p:ext uri="{BB962C8B-B14F-4D97-AF65-F5344CB8AC3E}">
        <p14:creationId xmlns:p14="http://schemas.microsoft.com/office/powerpoint/2010/main" val="16420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EAA1C-42AC-FE25-7DA9-75AE9F4E84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AE7D7A2-3F0B-DD20-4782-FC14E212967B}"/>
              </a:ext>
            </a:extLst>
          </p:cNvPr>
          <p:cNvSpPr/>
          <p:nvPr/>
        </p:nvSpPr>
        <p:spPr>
          <a:xfrm>
            <a:off x="191344" y="6309320"/>
            <a:ext cx="511256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1B893BC-DC43-820A-FB79-4802EBD64811}"/>
              </a:ext>
            </a:extLst>
          </p:cNvPr>
          <p:cNvSpPr txBox="1">
            <a:spLocks/>
          </p:cNvSpPr>
          <p:nvPr/>
        </p:nvSpPr>
        <p:spPr bwMode="auto">
          <a:xfrm>
            <a:off x="0" y="50090"/>
            <a:ext cx="6816080" cy="12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How Programs are Reducing Dairy Methane</a:t>
            </a:r>
            <a:endParaRPr lang="en-US" sz="4000" dirty="0">
              <a:solidFill>
                <a:schemeClr val="accent3">
                  <a:lumMod val="50000"/>
                </a:schemeClr>
              </a:solidFill>
              <a:latin typeface="Century Gothic" panose="020B0502020202020204" pitchFamily="34" charset="0"/>
            </a:endParaRPr>
          </a:p>
        </p:txBody>
      </p:sp>
      <p:pic>
        <p:nvPicPr>
          <p:cNvPr id="3" name="Picture 2">
            <a:extLst>
              <a:ext uri="{FF2B5EF4-FFF2-40B4-BE49-F238E27FC236}">
                <a16:creationId xmlns:a16="http://schemas.microsoft.com/office/drawing/2014/main" id="{95B2C404-E688-093D-5024-6F314DC0527A}"/>
              </a:ext>
            </a:extLst>
          </p:cNvPr>
          <p:cNvPicPr>
            <a:picLocks noChangeAspect="1"/>
          </p:cNvPicPr>
          <p:nvPr/>
        </p:nvPicPr>
        <p:blipFill>
          <a:blip r:embed="rId3"/>
          <a:stretch>
            <a:fillRect/>
          </a:stretch>
        </p:blipFill>
        <p:spPr>
          <a:xfrm>
            <a:off x="49159" y="1916832"/>
            <a:ext cx="12011455" cy="2808312"/>
          </a:xfrm>
          <a:prstGeom prst="rect">
            <a:avLst/>
          </a:prstGeom>
        </p:spPr>
      </p:pic>
    </p:spTree>
    <p:extLst>
      <p:ext uri="{BB962C8B-B14F-4D97-AF65-F5344CB8AC3E}">
        <p14:creationId xmlns:p14="http://schemas.microsoft.com/office/powerpoint/2010/main" val="3844734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FB5E1-0C92-A6FF-62BA-7C00CB69FE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A115E8-0032-E47E-26D8-EC4C62E1669C}"/>
              </a:ext>
            </a:extLst>
          </p:cNvPr>
          <p:cNvSpPr/>
          <p:nvPr/>
        </p:nvSpPr>
        <p:spPr>
          <a:xfrm>
            <a:off x="191344" y="6309320"/>
            <a:ext cx="511256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C271C63-9093-0BE6-B6F8-4D421F4A3665}"/>
              </a:ext>
            </a:extLst>
          </p:cNvPr>
          <p:cNvSpPr txBox="1">
            <a:spLocks/>
          </p:cNvSpPr>
          <p:nvPr/>
        </p:nvSpPr>
        <p:spPr bwMode="auto">
          <a:xfrm>
            <a:off x="0" y="50090"/>
            <a:ext cx="6816080" cy="12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The Progress</a:t>
            </a:r>
            <a:endParaRPr lang="en-US" sz="4000" dirty="0">
              <a:solidFill>
                <a:schemeClr val="accent3">
                  <a:lumMod val="50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0267A224-FBCC-9CC9-2DF9-E5DAB69CF63A}"/>
              </a:ext>
            </a:extLst>
          </p:cNvPr>
          <p:cNvPicPr>
            <a:picLocks noChangeAspect="1"/>
          </p:cNvPicPr>
          <p:nvPr/>
        </p:nvPicPr>
        <p:blipFill>
          <a:blip r:embed="rId3"/>
          <a:stretch>
            <a:fillRect/>
          </a:stretch>
        </p:blipFill>
        <p:spPr>
          <a:xfrm>
            <a:off x="423947" y="1271381"/>
            <a:ext cx="11344106" cy="5256584"/>
          </a:xfrm>
          <a:prstGeom prst="rect">
            <a:avLst/>
          </a:prstGeom>
        </p:spPr>
      </p:pic>
    </p:spTree>
    <p:extLst>
      <p:ext uri="{BB962C8B-B14F-4D97-AF65-F5344CB8AC3E}">
        <p14:creationId xmlns:p14="http://schemas.microsoft.com/office/powerpoint/2010/main" val="3134354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42F9-104C-7896-2E96-C7C27F91D4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362324-7E75-9577-72C1-F612203F67AE}"/>
              </a:ext>
            </a:extLst>
          </p:cNvPr>
          <p:cNvSpPr/>
          <p:nvPr/>
        </p:nvSpPr>
        <p:spPr>
          <a:xfrm>
            <a:off x="191344" y="6309320"/>
            <a:ext cx="511256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63B36FC-A5BA-D17D-0B50-F47E4707B565}"/>
              </a:ext>
            </a:extLst>
          </p:cNvPr>
          <p:cNvSpPr txBox="1">
            <a:spLocks/>
          </p:cNvSpPr>
          <p:nvPr/>
        </p:nvSpPr>
        <p:spPr bwMode="auto">
          <a:xfrm>
            <a:off x="0" y="50090"/>
            <a:ext cx="10056440" cy="12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cs typeface="Arial" charset="0"/>
              </a:rPr>
              <a:t>The Role of Cap-and-Invest Incentives</a:t>
            </a:r>
            <a:endParaRPr lang="en-US" sz="4000" dirty="0">
              <a:solidFill>
                <a:schemeClr val="accent3">
                  <a:lumMod val="50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47DB1D31-3FEA-F410-8ECA-628177F12C75}"/>
              </a:ext>
            </a:extLst>
          </p:cNvPr>
          <p:cNvSpPr txBox="1"/>
          <p:nvPr/>
        </p:nvSpPr>
        <p:spPr>
          <a:xfrm>
            <a:off x="695400" y="1446299"/>
            <a:ext cx="10873208" cy="4401205"/>
          </a:xfrm>
          <a:prstGeom prst="rect">
            <a:avLst/>
          </a:prstGeom>
          <a:noFill/>
        </p:spPr>
        <p:txBody>
          <a:bodyPr wrap="square">
            <a:spAutoFit/>
          </a:bodyPr>
          <a:lstStyle/>
          <a:p>
            <a:pPr>
              <a:buNone/>
            </a:pPr>
            <a:r>
              <a:rPr lang="en-US" b="1" dirty="0">
                <a:solidFill>
                  <a:srgbClr val="002060"/>
                </a:solidFill>
                <a:latin typeface="Century Gothic" panose="020B0502020202020204" pitchFamily="34" charset="0"/>
              </a:rPr>
              <a:t>Without Cap-and-Invest funding, this progress would not be possible</a:t>
            </a:r>
            <a:endParaRPr lang="en-US" dirty="0">
              <a:solidFill>
                <a:srgbClr val="002060"/>
              </a:solidFill>
              <a:latin typeface="Century Gothic" panose="020B0502020202020204" pitchFamily="34" charset="0"/>
            </a:endParaRPr>
          </a:p>
          <a:p>
            <a:pPr>
              <a:buNone/>
            </a:pPr>
            <a:endParaRPr lang="en-US" b="1" dirty="0">
              <a:solidFill>
                <a:srgbClr val="002060"/>
              </a:solidFill>
              <a:latin typeface="Century Gothic" panose="020B0502020202020204" pitchFamily="34" charset="0"/>
            </a:endParaRPr>
          </a:p>
          <a:p>
            <a:pPr>
              <a:buNone/>
            </a:pPr>
            <a:r>
              <a:rPr lang="en-US" b="1" dirty="0">
                <a:solidFill>
                  <a:srgbClr val="002060"/>
                </a:solidFill>
                <a:latin typeface="Century Gothic" panose="020B0502020202020204" pitchFamily="34" charset="0"/>
              </a:rPr>
              <a:t>Critical Incentive Programs:</a:t>
            </a:r>
            <a:endParaRPr lang="en-US" dirty="0">
              <a:solidFill>
                <a:srgbClr val="002060"/>
              </a:solidFill>
              <a:latin typeface="Century Gothic" panose="020B0502020202020204" pitchFamily="34" charset="0"/>
            </a:endParaRPr>
          </a:p>
          <a:p>
            <a:pPr marL="796925" indent="-334963">
              <a:buFont typeface="Wingdings" panose="05000000000000000000" pitchFamily="2" charset="2"/>
              <a:buChar char="q"/>
              <a:tabLst>
                <a:tab pos="796925" algn="l"/>
              </a:tabLst>
            </a:pPr>
            <a:r>
              <a:rPr lang="en-US" b="1" dirty="0">
                <a:solidFill>
                  <a:srgbClr val="002060"/>
                </a:solidFill>
                <a:latin typeface="Century Gothic" panose="020B0502020202020204" pitchFamily="34" charset="0"/>
              </a:rPr>
              <a:t>DDRDP</a:t>
            </a:r>
            <a:r>
              <a:rPr lang="en-US" dirty="0">
                <a:solidFill>
                  <a:srgbClr val="002060"/>
                </a:solidFill>
                <a:latin typeface="Century Gothic" panose="020B0502020202020204" pitchFamily="34" charset="0"/>
              </a:rPr>
              <a:t> (Dairy Digester Research &amp; Development): Capital cost grants</a:t>
            </a:r>
          </a:p>
          <a:p>
            <a:pPr marL="796925" indent="-334963">
              <a:buFont typeface="Wingdings" panose="05000000000000000000" pitchFamily="2" charset="2"/>
              <a:buChar char="q"/>
              <a:tabLst>
                <a:tab pos="796925" algn="l"/>
              </a:tabLst>
            </a:pPr>
            <a:r>
              <a:rPr lang="en-US" b="1" dirty="0">
                <a:solidFill>
                  <a:srgbClr val="002060"/>
                </a:solidFill>
                <a:latin typeface="Century Gothic" panose="020B0502020202020204" pitchFamily="34" charset="0"/>
              </a:rPr>
              <a:t>AMMP</a:t>
            </a:r>
            <a:r>
              <a:rPr lang="en-US" dirty="0">
                <a:solidFill>
                  <a:srgbClr val="002060"/>
                </a:solidFill>
                <a:latin typeface="Century Gothic" panose="020B0502020202020204" pitchFamily="34" charset="0"/>
              </a:rPr>
              <a:t> (Alternative Manure Management): Smaller-scale solutions</a:t>
            </a:r>
          </a:p>
          <a:p>
            <a:pPr marL="796925" indent="-334963">
              <a:buFont typeface="Wingdings" panose="05000000000000000000" pitchFamily="2" charset="2"/>
              <a:buChar char="q"/>
              <a:tabLst>
                <a:tab pos="796925" algn="l"/>
              </a:tabLst>
            </a:pPr>
            <a:r>
              <a:rPr lang="en-US" b="1" dirty="0">
                <a:solidFill>
                  <a:srgbClr val="002060"/>
                </a:solidFill>
                <a:latin typeface="Century Gothic" panose="020B0502020202020204" pitchFamily="34" charset="0"/>
              </a:rPr>
              <a:t>LCFS, Cap-and-Trade Offsets:</a:t>
            </a:r>
            <a:r>
              <a:rPr lang="en-US" dirty="0">
                <a:solidFill>
                  <a:srgbClr val="002060"/>
                </a:solidFill>
                <a:latin typeface="Century Gothic" panose="020B0502020202020204" pitchFamily="34" charset="0"/>
              </a:rPr>
              <a:t> Revenue streams for operations</a:t>
            </a:r>
          </a:p>
        </p:txBody>
      </p:sp>
    </p:spTree>
    <p:extLst>
      <p:ext uri="{BB962C8B-B14F-4D97-AF65-F5344CB8AC3E}">
        <p14:creationId xmlns:p14="http://schemas.microsoft.com/office/powerpoint/2010/main" val="3010600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65215</TotalTime>
  <Words>670</Words>
  <Application>Microsoft Office PowerPoint</Application>
  <PresentationFormat>Widescreen</PresentationFormat>
  <Paragraphs>36</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Century Gothic</vt:lpstr>
      <vt:lpstr>Times New Roman</vt:lpstr>
      <vt:lpstr>Wingdings</vt:lpstr>
      <vt:lpstr>2_Office Theme</vt:lpstr>
      <vt:lpstr>3_Office Theme</vt:lpstr>
      <vt:lpstr>How California is Creating a Pathway to Reduce Dairy Methane </vt:lpstr>
      <vt:lpstr>PowerPoint Presentation</vt:lpstr>
      <vt:lpstr>PowerPoint Presentation</vt:lpstr>
      <vt:lpstr>PowerPoint Presentation</vt:lpstr>
      <vt:lpstr>PowerPoint Presentation</vt:lpstr>
    </vt:vector>
  </TitlesOfParts>
  <Company>The 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ekebreab@ucdavis.edu</dc:creator>
  <cp:lastModifiedBy>Ermias Kebreab</cp:lastModifiedBy>
  <cp:revision>1437</cp:revision>
  <cp:lastPrinted>2024-02-09T05:22:41Z</cp:lastPrinted>
  <dcterms:created xsi:type="dcterms:W3CDTF">2000-08-07T10:21:58Z</dcterms:created>
  <dcterms:modified xsi:type="dcterms:W3CDTF">2026-03-16T18:00:16Z</dcterms:modified>
</cp:coreProperties>
</file>