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Lato" panose="020F0502020204030203" pitchFamily="34" charset="0"/>
      <p:regular r:id="rId11"/>
      <p:bold r:id="rId12"/>
      <p:italic r:id="rId13"/>
      <p:boldItalic r:id="rId14"/>
    </p:embeddedFont>
    <p:embeddedFont>
      <p:font typeface="Montserrat" panose="00000500000000000000" pitchFamily="2"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RgUVPTqWe6RCdS/nf5SS06LRa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70" d="100"/>
          <a:sy n="70" d="100"/>
        </p:scale>
        <p:origin x="7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99" name="Google Shape;99;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0" name="Google Shape;100;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3" name="Google Shape;103;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18" name="Google Shape;118;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19" name="Google Shape;119;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22" name="Google Shape;122;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37" name="Google Shape;137;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38" name="Google Shape;138;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41" name="Google Shape;141;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0" name="Google Shape;160;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61" name="Google Shape;161;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4" name="Google Shape;164;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1" name="Google Shape;181;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2" name="Google Shape;182;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5" name="Google Shape;185;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4" name="Google Shape;204;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5" name="Google Shape;205;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8" name="Google Shape;208;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4" name="Google Shape;224;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5" name="Google Shape;225;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 name="Google Shape;227;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8" name="Google Shape;228;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1792288" y="612775"/>
            <a:ext cx="5486400" cy="4114800"/>
          </a:xfrm>
          <a:prstGeom prst="rect">
            <a:avLst/>
          </a:prstGeom>
          <a:noFill/>
          <a:ln>
            <a:noFill/>
          </a:ln>
        </p:spPr>
      </p:sp>
      <p:sp>
        <p:nvSpPr>
          <p:cNvPr id="68" name="Google Shape;68;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8367979" y="0"/>
            <a:ext cx="9919049" cy="10287000"/>
          </a:xfrm>
          <a:custGeom>
            <a:avLst/>
            <a:gdLst/>
            <a:ahLst/>
            <a:cxnLst/>
            <a:rect l="l" t="t" r="r" b="b"/>
            <a:pathLst>
              <a:path w="13225399" h="13716000" extrusionOk="0">
                <a:moveTo>
                  <a:pt x="0" y="0"/>
                </a:moveTo>
                <a:lnTo>
                  <a:pt x="13225399" y="0"/>
                </a:lnTo>
                <a:lnTo>
                  <a:pt x="13225399" y="13716000"/>
                </a:lnTo>
                <a:lnTo>
                  <a:pt x="0" y="13716000"/>
                </a:lnTo>
                <a:lnTo>
                  <a:pt x="0" y="0"/>
                </a:lnTo>
                <a:close/>
              </a:path>
            </a:pathLst>
          </a:custGeom>
          <a:blipFill rotWithShape="1">
            <a:blip r:embed="rId3">
              <a:alphaModFix/>
            </a:blip>
            <a:stretch>
              <a:fillRect l="-27928" r="-27928"/>
            </a:stretch>
          </a:blipFill>
          <a:ln>
            <a:noFill/>
          </a:ln>
        </p:spPr>
        <p:txBody>
          <a:bodyPr/>
          <a:lstStyle/>
          <a:p>
            <a:endParaRPr lang="en-US"/>
          </a:p>
        </p:txBody>
      </p:sp>
      <p:cxnSp>
        <p:nvCxnSpPr>
          <p:cNvPr id="93" name="Google Shape;93;p1"/>
          <p:cNvCxnSpPr/>
          <p:nvPr/>
        </p:nvCxnSpPr>
        <p:spPr>
          <a:xfrm>
            <a:off x="1161853" y="6061204"/>
            <a:ext cx="5809800" cy="0"/>
          </a:xfrm>
          <a:prstGeom prst="straightConnector1">
            <a:avLst/>
          </a:prstGeom>
          <a:noFill/>
          <a:ln w="57150" cap="rnd" cmpd="sng">
            <a:solidFill>
              <a:srgbClr val="C8A64F"/>
            </a:solidFill>
            <a:prstDash val="solid"/>
            <a:round/>
            <a:headEnd type="none" w="sm" len="sm"/>
            <a:tailEnd type="none" w="sm" len="sm"/>
          </a:ln>
        </p:spPr>
      </p:cxnSp>
      <p:sp>
        <p:nvSpPr>
          <p:cNvPr id="94" name="Google Shape;94;p1"/>
          <p:cNvSpPr/>
          <p:nvPr/>
        </p:nvSpPr>
        <p:spPr>
          <a:xfrm>
            <a:off x="1441139" y="8222268"/>
            <a:ext cx="5251228" cy="1652778"/>
          </a:xfrm>
          <a:custGeom>
            <a:avLst/>
            <a:gdLst/>
            <a:ahLst/>
            <a:cxnLst/>
            <a:rect l="l" t="t" r="r" b="b"/>
            <a:pathLst>
              <a:path w="7001637" h="2203704" extrusionOk="0">
                <a:moveTo>
                  <a:pt x="0" y="0"/>
                </a:moveTo>
                <a:lnTo>
                  <a:pt x="7001637" y="0"/>
                </a:lnTo>
                <a:lnTo>
                  <a:pt x="7001637" y="2203704"/>
                </a:lnTo>
                <a:lnTo>
                  <a:pt x="0" y="2203704"/>
                </a:lnTo>
                <a:lnTo>
                  <a:pt x="0" y="0"/>
                </a:lnTo>
                <a:close/>
              </a:path>
            </a:pathLst>
          </a:custGeom>
          <a:blipFill rotWithShape="1">
            <a:blip r:embed="rId4">
              <a:alphaModFix/>
            </a:blip>
            <a:stretch>
              <a:fillRect t="-20" b="-20"/>
            </a:stretch>
          </a:blipFill>
          <a:ln>
            <a:noFill/>
          </a:ln>
        </p:spPr>
        <p:txBody>
          <a:bodyPr/>
          <a:lstStyle/>
          <a:p>
            <a:endParaRPr lang="en-US"/>
          </a:p>
        </p:txBody>
      </p:sp>
      <p:sp>
        <p:nvSpPr>
          <p:cNvPr id="95" name="Google Shape;95;p1"/>
          <p:cNvSpPr txBox="1"/>
          <p:nvPr/>
        </p:nvSpPr>
        <p:spPr>
          <a:xfrm>
            <a:off x="530503" y="368172"/>
            <a:ext cx="7072500" cy="5274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7700" b="1" i="0" u="none" strike="noStrike" cap="none">
                <a:solidFill>
                  <a:srgbClr val="593B09"/>
                </a:solidFill>
                <a:latin typeface="Montserrat"/>
                <a:ea typeface="Montserrat"/>
                <a:cs typeface="Montserrat"/>
                <a:sym typeface="Montserrat"/>
              </a:rPr>
              <a:t>Multi-Benefit Agricultural Climate Solutions</a:t>
            </a:r>
            <a:endParaRPr>
              <a:solidFill>
                <a:srgbClr val="593B09"/>
              </a:solidFill>
            </a:endParaRPr>
          </a:p>
        </p:txBody>
      </p:sp>
      <p:sp>
        <p:nvSpPr>
          <p:cNvPr id="96" name="Google Shape;96;p1"/>
          <p:cNvSpPr txBox="1"/>
          <p:nvPr/>
        </p:nvSpPr>
        <p:spPr>
          <a:xfrm>
            <a:off x="481603" y="6479936"/>
            <a:ext cx="7170300" cy="13236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4000" b="1" i="0" u="none" strike="noStrike" cap="none">
                <a:solidFill>
                  <a:srgbClr val="583D15"/>
                </a:solidFill>
                <a:latin typeface="Lato"/>
                <a:ea typeface="Lato"/>
                <a:cs typeface="Lato"/>
                <a:sym typeface="Lato"/>
              </a:rPr>
              <a:t>Brian Shobe, Policy Director</a:t>
            </a:r>
            <a:endParaRPr/>
          </a:p>
          <a:p>
            <a:pPr marL="0" marR="0" lvl="0" indent="0" algn="ctr" rtl="0">
              <a:lnSpc>
                <a:spcPct val="115000"/>
              </a:lnSpc>
              <a:spcBef>
                <a:spcPts val="0"/>
              </a:spcBef>
              <a:spcAft>
                <a:spcPts val="0"/>
              </a:spcAft>
              <a:buNone/>
            </a:pPr>
            <a:r>
              <a:rPr lang="en-US" sz="4000" b="1" i="0" u="none" strike="noStrike" cap="none">
                <a:solidFill>
                  <a:srgbClr val="593B09"/>
                </a:solidFill>
                <a:latin typeface="Lato"/>
                <a:ea typeface="Lato"/>
                <a:cs typeface="Lato"/>
                <a:sym typeface="Lato"/>
              </a:rPr>
              <a:t>March 17, 2026</a:t>
            </a:r>
            <a:endParaRPr>
              <a:solidFill>
                <a:srgbClr val="593B0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9787092" y="7805425"/>
            <a:ext cx="6186900" cy="92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Climate change is already contributing to food price inflation</a:t>
            </a:r>
            <a:endParaRPr>
              <a:solidFill>
                <a:srgbClr val="593B09"/>
              </a:solidFill>
            </a:endParaRPr>
          </a:p>
        </p:txBody>
      </p:sp>
      <p:sp>
        <p:nvSpPr>
          <p:cNvPr id="106" name="Google Shape;106;p3"/>
          <p:cNvSpPr/>
          <p:nvPr/>
        </p:nvSpPr>
        <p:spPr>
          <a:xfrm>
            <a:off x="16068901" y="9520248"/>
            <a:ext cx="2054512" cy="646612"/>
          </a:xfrm>
          <a:custGeom>
            <a:avLst/>
            <a:gdLst/>
            <a:ahLst/>
            <a:cxnLst/>
            <a:rect l="l" t="t" r="r" b="b"/>
            <a:pathLst>
              <a:path w="3235452" h="1018286" extrusionOk="0">
                <a:moveTo>
                  <a:pt x="0" y="0"/>
                </a:moveTo>
                <a:lnTo>
                  <a:pt x="3235452" y="0"/>
                </a:lnTo>
                <a:lnTo>
                  <a:pt x="3235452" y="1018286"/>
                </a:lnTo>
                <a:lnTo>
                  <a:pt x="0" y="1018286"/>
                </a:lnTo>
                <a:lnTo>
                  <a:pt x="0" y="0"/>
                </a:lnTo>
                <a:close/>
              </a:path>
            </a:pathLst>
          </a:custGeom>
          <a:blipFill rotWithShape="1">
            <a:blip r:embed="rId3">
              <a:alphaModFix/>
            </a:blip>
            <a:stretch>
              <a:fillRect t="-19" b="-24"/>
            </a:stretch>
          </a:blipFill>
          <a:ln>
            <a:noFill/>
          </a:ln>
        </p:spPr>
        <p:txBody>
          <a:bodyPr/>
          <a:lstStyle/>
          <a:p>
            <a:endParaRPr lang="en-US"/>
          </a:p>
        </p:txBody>
      </p:sp>
      <p:sp>
        <p:nvSpPr>
          <p:cNvPr id="107" name="Google Shape;107;p3"/>
          <p:cNvSpPr txBox="1"/>
          <p:nvPr/>
        </p:nvSpPr>
        <p:spPr>
          <a:xfrm>
            <a:off x="9787083" y="2149316"/>
            <a:ext cx="7238100" cy="92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Fertilizer, energy, water, and labor costs </a:t>
            </a:r>
            <a:endParaRPr>
              <a:solidFill>
                <a:srgbClr val="593B09"/>
              </a:solidFill>
            </a:endParaRPr>
          </a:p>
          <a:p>
            <a:pPr marL="0" marR="0" lvl="0" indent="0" algn="l"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are at all-time highs</a:t>
            </a:r>
            <a:endParaRPr>
              <a:solidFill>
                <a:srgbClr val="593B09"/>
              </a:solidFill>
            </a:endParaRPr>
          </a:p>
        </p:txBody>
      </p:sp>
      <p:sp>
        <p:nvSpPr>
          <p:cNvPr id="108" name="Google Shape;108;p3"/>
          <p:cNvSpPr txBox="1"/>
          <p:nvPr/>
        </p:nvSpPr>
        <p:spPr>
          <a:xfrm>
            <a:off x="10626488" y="1230478"/>
            <a:ext cx="4389600" cy="554100"/>
          </a:xfrm>
          <a:prstGeom prst="rect">
            <a:avLst/>
          </a:prstGeom>
          <a:noFill/>
          <a:ln>
            <a:noFill/>
          </a:ln>
        </p:spPr>
        <p:txBody>
          <a:bodyPr spcFirstLastPara="1" wrap="square" lIns="0" tIns="0" rIns="0" bIns="0" anchor="t" anchorCtr="0">
            <a:spAutoFit/>
          </a:bodyPr>
          <a:lstStyle/>
          <a:p>
            <a:pPr marL="0" marR="0" lvl="0" indent="0" algn="l" rtl="0">
              <a:lnSpc>
                <a:spcPct val="144000"/>
              </a:lnSpc>
              <a:spcBef>
                <a:spcPts val="0"/>
              </a:spcBef>
              <a:spcAft>
                <a:spcPts val="0"/>
              </a:spcAft>
              <a:buNone/>
            </a:pPr>
            <a:r>
              <a:rPr lang="en-US" sz="3600" b="1" i="0" u="none" strike="noStrike" cap="none" dirty="0">
                <a:solidFill>
                  <a:srgbClr val="593B09"/>
                </a:solidFill>
                <a:latin typeface="Montserrat"/>
                <a:ea typeface="Montserrat"/>
                <a:cs typeface="Montserrat"/>
                <a:sym typeface="Montserrat"/>
              </a:rPr>
              <a:t>Rising Input Costs</a:t>
            </a:r>
            <a:endParaRPr dirty="0">
              <a:solidFill>
                <a:srgbClr val="593B09"/>
              </a:solidFill>
            </a:endParaRPr>
          </a:p>
        </p:txBody>
      </p:sp>
      <p:sp>
        <p:nvSpPr>
          <p:cNvPr id="109" name="Google Shape;109;p3"/>
          <p:cNvSpPr/>
          <p:nvPr/>
        </p:nvSpPr>
        <p:spPr>
          <a:xfrm>
            <a:off x="9748983" y="1213352"/>
            <a:ext cx="6224969" cy="840010"/>
          </a:xfrm>
          <a:custGeom>
            <a:avLst/>
            <a:gdLst/>
            <a:ahLst/>
            <a:cxnLst/>
            <a:rect l="l" t="t" r="r" b="b"/>
            <a:pathLst>
              <a:path w="8299958" h="1120013" extrusionOk="0">
                <a:moveTo>
                  <a:pt x="50800" y="0"/>
                </a:moveTo>
                <a:lnTo>
                  <a:pt x="8249158" y="0"/>
                </a:lnTo>
                <a:cubicBezTo>
                  <a:pt x="8277225" y="0"/>
                  <a:pt x="8299958" y="22733"/>
                  <a:pt x="8299958" y="50800"/>
                </a:cubicBezTo>
                <a:lnTo>
                  <a:pt x="8299958" y="1069213"/>
                </a:lnTo>
                <a:cubicBezTo>
                  <a:pt x="8299958" y="1097280"/>
                  <a:pt x="8277225" y="1120013"/>
                  <a:pt x="8249158" y="1120013"/>
                </a:cubicBezTo>
                <a:lnTo>
                  <a:pt x="50800" y="1120013"/>
                </a:lnTo>
                <a:cubicBezTo>
                  <a:pt x="22733" y="1120013"/>
                  <a:pt x="0" y="1097280"/>
                  <a:pt x="0" y="1069213"/>
                </a:cubicBezTo>
                <a:lnTo>
                  <a:pt x="0" y="50800"/>
                </a:lnTo>
                <a:cubicBezTo>
                  <a:pt x="0" y="22733"/>
                  <a:pt x="22733" y="0"/>
                  <a:pt x="50800" y="0"/>
                </a:cubicBezTo>
                <a:moveTo>
                  <a:pt x="50800" y="101600"/>
                </a:moveTo>
                <a:lnTo>
                  <a:pt x="50800" y="50800"/>
                </a:lnTo>
                <a:lnTo>
                  <a:pt x="101600" y="50800"/>
                </a:lnTo>
                <a:lnTo>
                  <a:pt x="101600" y="1069213"/>
                </a:lnTo>
                <a:lnTo>
                  <a:pt x="50800" y="1069213"/>
                </a:lnTo>
                <a:lnTo>
                  <a:pt x="50800" y="1018413"/>
                </a:lnTo>
                <a:lnTo>
                  <a:pt x="8249158" y="1018413"/>
                </a:lnTo>
                <a:lnTo>
                  <a:pt x="8249158" y="1069213"/>
                </a:lnTo>
                <a:lnTo>
                  <a:pt x="8198358" y="1069213"/>
                </a:lnTo>
                <a:lnTo>
                  <a:pt x="8198358" y="50800"/>
                </a:lnTo>
                <a:lnTo>
                  <a:pt x="8249158" y="50800"/>
                </a:lnTo>
                <a:lnTo>
                  <a:pt x="8249158" y="101600"/>
                </a:lnTo>
                <a:lnTo>
                  <a:pt x="50800" y="101600"/>
                </a:lnTo>
                <a:close/>
              </a:path>
            </a:pathLst>
          </a:custGeom>
          <a:solidFill>
            <a:srgbClr val="C8A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txBox="1"/>
          <p:nvPr/>
        </p:nvSpPr>
        <p:spPr>
          <a:xfrm>
            <a:off x="9787083" y="4977374"/>
            <a:ext cx="7238100" cy="92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Droughts and floods now regularly cost billions of dollars in the CA ag economy</a:t>
            </a:r>
            <a:endParaRPr>
              <a:solidFill>
                <a:srgbClr val="593B09"/>
              </a:solidFill>
            </a:endParaRPr>
          </a:p>
        </p:txBody>
      </p:sp>
      <p:sp>
        <p:nvSpPr>
          <p:cNvPr id="111" name="Google Shape;111;p3"/>
          <p:cNvSpPr txBox="1"/>
          <p:nvPr/>
        </p:nvSpPr>
        <p:spPr>
          <a:xfrm>
            <a:off x="10356018" y="4051352"/>
            <a:ext cx="5010900" cy="554100"/>
          </a:xfrm>
          <a:prstGeom prst="rect">
            <a:avLst/>
          </a:prstGeom>
          <a:noFill/>
          <a:ln>
            <a:noFill/>
          </a:ln>
        </p:spPr>
        <p:txBody>
          <a:bodyPr spcFirstLastPara="1" wrap="square" lIns="0" tIns="0" rIns="0" bIns="0" anchor="t" anchorCtr="0">
            <a:spAutoFit/>
          </a:bodyPr>
          <a:lstStyle/>
          <a:p>
            <a:pPr marL="0" marR="0" lvl="0" indent="0" algn="l" rtl="0">
              <a:lnSpc>
                <a:spcPct val="144000"/>
              </a:lnSpc>
              <a:spcBef>
                <a:spcPts val="0"/>
              </a:spcBef>
              <a:spcAft>
                <a:spcPts val="0"/>
              </a:spcAft>
              <a:buNone/>
            </a:pPr>
            <a:r>
              <a:rPr lang="en-US" sz="3600" b="1" i="0" u="none" strike="noStrike" cap="none" dirty="0">
                <a:solidFill>
                  <a:srgbClr val="593B09"/>
                </a:solidFill>
                <a:latin typeface="Montserrat"/>
                <a:ea typeface="Montserrat"/>
                <a:cs typeface="Montserrat"/>
                <a:sym typeface="Montserrat"/>
              </a:rPr>
              <a:t>Rising Climate Risks</a:t>
            </a:r>
            <a:endParaRPr dirty="0">
              <a:solidFill>
                <a:srgbClr val="593B09"/>
              </a:solidFill>
            </a:endParaRPr>
          </a:p>
        </p:txBody>
      </p:sp>
      <p:sp>
        <p:nvSpPr>
          <p:cNvPr id="112" name="Google Shape;112;p3"/>
          <p:cNvSpPr/>
          <p:nvPr/>
        </p:nvSpPr>
        <p:spPr>
          <a:xfrm>
            <a:off x="9748983" y="4041400"/>
            <a:ext cx="6224969" cy="840010"/>
          </a:xfrm>
          <a:custGeom>
            <a:avLst/>
            <a:gdLst/>
            <a:ahLst/>
            <a:cxnLst/>
            <a:rect l="l" t="t" r="r" b="b"/>
            <a:pathLst>
              <a:path w="8299958" h="1120013" extrusionOk="0">
                <a:moveTo>
                  <a:pt x="50800" y="0"/>
                </a:moveTo>
                <a:lnTo>
                  <a:pt x="8249158" y="0"/>
                </a:lnTo>
                <a:cubicBezTo>
                  <a:pt x="8277225" y="0"/>
                  <a:pt x="8299958" y="22733"/>
                  <a:pt x="8299958" y="50800"/>
                </a:cubicBezTo>
                <a:lnTo>
                  <a:pt x="8299958" y="1069213"/>
                </a:lnTo>
                <a:cubicBezTo>
                  <a:pt x="8299958" y="1097280"/>
                  <a:pt x="8277225" y="1120013"/>
                  <a:pt x="8249158" y="1120013"/>
                </a:cubicBezTo>
                <a:lnTo>
                  <a:pt x="50800" y="1120013"/>
                </a:lnTo>
                <a:cubicBezTo>
                  <a:pt x="22733" y="1120013"/>
                  <a:pt x="0" y="1097280"/>
                  <a:pt x="0" y="1069213"/>
                </a:cubicBezTo>
                <a:lnTo>
                  <a:pt x="0" y="50800"/>
                </a:lnTo>
                <a:cubicBezTo>
                  <a:pt x="0" y="22733"/>
                  <a:pt x="22733" y="0"/>
                  <a:pt x="50800" y="0"/>
                </a:cubicBezTo>
                <a:moveTo>
                  <a:pt x="50800" y="101600"/>
                </a:moveTo>
                <a:lnTo>
                  <a:pt x="50800" y="50800"/>
                </a:lnTo>
                <a:lnTo>
                  <a:pt x="101600" y="50800"/>
                </a:lnTo>
                <a:lnTo>
                  <a:pt x="101600" y="1069213"/>
                </a:lnTo>
                <a:lnTo>
                  <a:pt x="50800" y="1069213"/>
                </a:lnTo>
                <a:lnTo>
                  <a:pt x="50800" y="1018413"/>
                </a:lnTo>
                <a:lnTo>
                  <a:pt x="8249158" y="1018413"/>
                </a:lnTo>
                <a:lnTo>
                  <a:pt x="8249158" y="1069213"/>
                </a:lnTo>
                <a:lnTo>
                  <a:pt x="8198358" y="1069213"/>
                </a:lnTo>
                <a:lnTo>
                  <a:pt x="8198358" y="50800"/>
                </a:lnTo>
                <a:lnTo>
                  <a:pt x="8249158" y="50800"/>
                </a:lnTo>
                <a:lnTo>
                  <a:pt x="8249158" y="101600"/>
                </a:lnTo>
                <a:lnTo>
                  <a:pt x="50800" y="101600"/>
                </a:lnTo>
                <a:close/>
              </a:path>
            </a:pathLst>
          </a:custGeom>
          <a:solidFill>
            <a:srgbClr val="C8A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p:nvPr/>
        </p:nvSpPr>
        <p:spPr>
          <a:xfrm>
            <a:off x="10626483" y="6888850"/>
            <a:ext cx="4470000" cy="554100"/>
          </a:xfrm>
          <a:prstGeom prst="rect">
            <a:avLst/>
          </a:prstGeom>
          <a:noFill/>
          <a:ln>
            <a:noFill/>
          </a:ln>
        </p:spPr>
        <p:txBody>
          <a:bodyPr spcFirstLastPara="1" wrap="square" lIns="0" tIns="0" rIns="0" bIns="0" anchor="t" anchorCtr="0">
            <a:spAutoFit/>
          </a:bodyPr>
          <a:lstStyle/>
          <a:p>
            <a:pPr marL="0" marR="0" lvl="0" indent="0" algn="l" rtl="0">
              <a:lnSpc>
                <a:spcPct val="144000"/>
              </a:lnSpc>
              <a:spcBef>
                <a:spcPts val="0"/>
              </a:spcBef>
              <a:spcAft>
                <a:spcPts val="0"/>
              </a:spcAft>
              <a:buNone/>
            </a:pPr>
            <a:r>
              <a:rPr lang="en-US" sz="3600" b="1" i="0" u="none" strike="noStrike" cap="none" dirty="0">
                <a:solidFill>
                  <a:srgbClr val="593B09"/>
                </a:solidFill>
                <a:latin typeface="Montserrat"/>
                <a:ea typeface="Montserrat"/>
                <a:cs typeface="Montserrat"/>
                <a:sym typeface="Montserrat"/>
              </a:rPr>
              <a:t>Rising Food Prices</a:t>
            </a:r>
            <a:endParaRPr dirty="0">
              <a:solidFill>
                <a:srgbClr val="593B09"/>
              </a:solidFill>
            </a:endParaRPr>
          </a:p>
        </p:txBody>
      </p:sp>
      <p:sp>
        <p:nvSpPr>
          <p:cNvPr id="114" name="Google Shape;114;p3"/>
          <p:cNvSpPr/>
          <p:nvPr/>
        </p:nvSpPr>
        <p:spPr>
          <a:xfrm>
            <a:off x="9748995" y="6869449"/>
            <a:ext cx="6224969" cy="840010"/>
          </a:xfrm>
          <a:custGeom>
            <a:avLst/>
            <a:gdLst/>
            <a:ahLst/>
            <a:cxnLst/>
            <a:rect l="l" t="t" r="r" b="b"/>
            <a:pathLst>
              <a:path w="8299958" h="1120013" extrusionOk="0">
                <a:moveTo>
                  <a:pt x="50800" y="0"/>
                </a:moveTo>
                <a:lnTo>
                  <a:pt x="8249158" y="0"/>
                </a:lnTo>
                <a:cubicBezTo>
                  <a:pt x="8277225" y="0"/>
                  <a:pt x="8299958" y="22733"/>
                  <a:pt x="8299958" y="50800"/>
                </a:cubicBezTo>
                <a:lnTo>
                  <a:pt x="8299958" y="1069213"/>
                </a:lnTo>
                <a:cubicBezTo>
                  <a:pt x="8299958" y="1097280"/>
                  <a:pt x="8277225" y="1120013"/>
                  <a:pt x="8249158" y="1120013"/>
                </a:cubicBezTo>
                <a:lnTo>
                  <a:pt x="50800" y="1120013"/>
                </a:lnTo>
                <a:cubicBezTo>
                  <a:pt x="22733" y="1120013"/>
                  <a:pt x="0" y="1097280"/>
                  <a:pt x="0" y="1069213"/>
                </a:cubicBezTo>
                <a:lnTo>
                  <a:pt x="0" y="50800"/>
                </a:lnTo>
                <a:cubicBezTo>
                  <a:pt x="0" y="22733"/>
                  <a:pt x="22733" y="0"/>
                  <a:pt x="50800" y="0"/>
                </a:cubicBezTo>
                <a:moveTo>
                  <a:pt x="50800" y="101600"/>
                </a:moveTo>
                <a:lnTo>
                  <a:pt x="50800" y="50800"/>
                </a:lnTo>
                <a:lnTo>
                  <a:pt x="101600" y="50800"/>
                </a:lnTo>
                <a:lnTo>
                  <a:pt x="101600" y="1069213"/>
                </a:lnTo>
                <a:lnTo>
                  <a:pt x="50800" y="1069213"/>
                </a:lnTo>
                <a:lnTo>
                  <a:pt x="50800" y="1018413"/>
                </a:lnTo>
                <a:lnTo>
                  <a:pt x="8249158" y="1018413"/>
                </a:lnTo>
                <a:lnTo>
                  <a:pt x="8249158" y="1069213"/>
                </a:lnTo>
                <a:lnTo>
                  <a:pt x="8198358" y="1069213"/>
                </a:lnTo>
                <a:lnTo>
                  <a:pt x="8198358" y="50800"/>
                </a:lnTo>
                <a:lnTo>
                  <a:pt x="8249158" y="50800"/>
                </a:lnTo>
                <a:lnTo>
                  <a:pt x="8249158" y="101600"/>
                </a:lnTo>
                <a:lnTo>
                  <a:pt x="50800" y="101600"/>
                </a:lnTo>
                <a:close/>
              </a:path>
            </a:pathLst>
          </a:custGeom>
          <a:solidFill>
            <a:srgbClr val="C8A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3"/>
          <p:cNvPicPr preferRelativeResize="0"/>
          <p:nvPr/>
        </p:nvPicPr>
        <p:blipFill rotWithShape="1">
          <a:blip r:embed="rId4">
            <a:alphaModFix/>
          </a:blip>
          <a:srcRect l="22720"/>
          <a:stretch/>
        </p:blipFill>
        <p:spPr>
          <a:xfrm>
            <a:off x="1023459" y="1213350"/>
            <a:ext cx="7715250" cy="75184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p:nvPr/>
        </p:nvSpPr>
        <p:spPr>
          <a:xfrm>
            <a:off x="2151225" y="2742100"/>
            <a:ext cx="6066300" cy="5293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799" b="1" i="0" u="none" strike="noStrike" cap="none">
                <a:solidFill>
                  <a:srgbClr val="593B09"/>
                </a:solidFill>
                <a:latin typeface="Roboto"/>
                <a:ea typeface="Roboto"/>
                <a:cs typeface="Roboto"/>
                <a:sym typeface="Roboto"/>
              </a:rPr>
              <a:t>Reduce manure methane 40% by 2030 </a:t>
            </a:r>
            <a:r>
              <a:rPr lang="en-US" sz="2799" b="0" i="0" u="none" strike="noStrike" cap="none">
                <a:solidFill>
                  <a:srgbClr val="593B09"/>
                </a:solidFill>
                <a:latin typeface="Roboto"/>
                <a:ea typeface="Roboto"/>
                <a:cs typeface="Roboto"/>
                <a:sym typeface="Roboto"/>
              </a:rPr>
              <a:t>(SB 1383)</a:t>
            </a:r>
            <a:endParaRPr sz="2799" b="0" i="0" u="none" strike="noStrike" cap="none">
              <a:solidFill>
                <a:srgbClr val="593B09"/>
              </a:solidFill>
              <a:latin typeface="Roboto"/>
              <a:ea typeface="Roboto"/>
              <a:cs typeface="Roboto"/>
              <a:sym typeface="Roboto"/>
            </a:endParaRPr>
          </a:p>
          <a:p>
            <a:pPr marL="0" marR="0" lvl="0" indent="0" algn="l" rtl="0">
              <a:lnSpc>
                <a:spcPct val="100000"/>
              </a:lnSpc>
              <a:spcBef>
                <a:spcPts val="0"/>
              </a:spcBef>
              <a:spcAft>
                <a:spcPts val="0"/>
              </a:spcAft>
              <a:buNone/>
            </a:pPr>
            <a:endParaRPr sz="3999">
              <a:solidFill>
                <a:srgbClr val="593B09"/>
              </a:solidFill>
              <a:latin typeface="Roboto"/>
              <a:ea typeface="Roboto"/>
              <a:cs typeface="Roboto"/>
              <a:sym typeface="Roboto"/>
            </a:endParaRPr>
          </a:p>
          <a:p>
            <a:pPr marL="0" marR="0" lvl="0" indent="0" algn="l" rtl="0">
              <a:lnSpc>
                <a:spcPct val="100000"/>
              </a:lnSpc>
              <a:spcBef>
                <a:spcPts val="0"/>
              </a:spcBef>
              <a:spcAft>
                <a:spcPts val="0"/>
              </a:spcAft>
              <a:buNone/>
            </a:pPr>
            <a:r>
              <a:rPr lang="en-US" sz="2799" b="1" i="0" u="none" strike="noStrike" cap="none">
                <a:solidFill>
                  <a:srgbClr val="593B09"/>
                </a:solidFill>
                <a:latin typeface="Roboto"/>
                <a:ea typeface="Roboto"/>
                <a:cs typeface="Roboto"/>
                <a:sym typeface="Roboto"/>
              </a:rPr>
              <a:t>Increase healthy soils practices by 3.1 million acres by 2045</a:t>
            </a:r>
            <a:r>
              <a:rPr lang="en-US" sz="2799" b="0" i="0" u="none" strike="noStrike" cap="none">
                <a:solidFill>
                  <a:srgbClr val="593B09"/>
                </a:solidFill>
                <a:latin typeface="Roboto"/>
                <a:ea typeface="Roboto"/>
                <a:cs typeface="Roboto"/>
                <a:sym typeface="Roboto"/>
              </a:rPr>
              <a:t> (AB 1757)</a:t>
            </a:r>
            <a:endParaRPr>
              <a:solidFill>
                <a:srgbClr val="593B09"/>
              </a:solidFill>
            </a:endParaRPr>
          </a:p>
          <a:p>
            <a:pPr marL="0" marR="0" lvl="0" indent="0" algn="l" rtl="0">
              <a:lnSpc>
                <a:spcPct val="100000"/>
              </a:lnSpc>
              <a:spcBef>
                <a:spcPts val="0"/>
              </a:spcBef>
              <a:spcAft>
                <a:spcPts val="0"/>
              </a:spcAft>
              <a:buNone/>
            </a:pPr>
            <a:endParaRPr sz="3999" b="1">
              <a:solidFill>
                <a:srgbClr val="593B09"/>
              </a:solidFill>
              <a:latin typeface="Roboto"/>
              <a:ea typeface="Roboto"/>
              <a:cs typeface="Roboto"/>
              <a:sym typeface="Roboto"/>
            </a:endParaRPr>
          </a:p>
          <a:p>
            <a:pPr marL="0" marR="0" lvl="0" indent="0" algn="l" rtl="0">
              <a:lnSpc>
                <a:spcPct val="100000"/>
              </a:lnSpc>
              <a:spcBef>
                <a:spcPts val="0"/>
              </a:spcBef>
              <a:spcAft>
                <a:spcPts val="0"/>
              </a:spcAft>
              <a:buNone/>
            </a:pPr>
            <a:r>
              <a:rPr lang="en-US" sz="2799" b="1" i="0" u="none" strike="noStrike" cap="none">
                <a:solidFill>
                  <a:srgbClr val="593B09"/>
                </a:solidFill>
                <a:latin typeface="Roboto"/>
                <a:ea typeface="Roboto"/>
                <a:cs typeface="Roboto"/>
                <a:sym typeface="Roboto"/>
              </a:rPr>
              <a:t>Increase organic acreage to 20% by 2045</a:t>
            </a:r>
            <a:r>
              <a:rPr lang="en-US" sz="2799" b="0" i="0" u="none" strike="noStrike" cap="none">
                <a:solidFill>
                  <a:srgbClr val="593B09"/>
                </a:solidFill>
                <a:latin typeface="Roboto"/>
                <a:ea typeface="Roboto"/>
                <a:cs typeface="Roboto"/>
                <a:sym typeface="Roboto"/>
              </a:rPr>
              <a:t> (AB 1757)</a:t>
            </a:r>
            <a:endParaRPr>
              <a:solidFill>
                <a:srgbClr val="593B09"/>
              </a:solidFill>
            </a:endParaRPr>
          </a:p>
          <a:p>
            <a:pPr marL="0" marR="0" lvl="0" indent="0" algn="l" rtl="0">
              <a:lnSpc>
                <a:spcPct val="100000"/>
              </a:lnSpc>
              <a:spcBef>
                <a:spcPts val="0"/>
              </a:spcBef>
              <a:spcAft>
                <a:spcPts val="0"/>
              </a:spcAft>
              <a:buNone/>
            </a:pPr>
            <a:endParaRPr sz="3999" b="1">
              <a:solidFill>
                <a:srgbClr val="593B09"/>
              </a:solidFill>
              <a:latin typeface="Roboto"/>
              <a:ea typeface="Roboto"/>
              <a:cs typeface="Roboto"/>
              <a:sym typeface="Roboto"/>
            </a:endParaRPr>
          </a:p>
          <a:p>
            <a:pPr marL="0" marR="0" lvl="0" indent="0" algn="l" rtl="0">
              <a:lnSpc>
                <a:spcPct val="100000"/>
              </a:lnSpc>
              <a:spcBef>
                <a:spcPts val="0"/>
              </a:spcBef>
              <a:spcAft>
                <a:spcPts val="0"/>
              </a:spcAft>
              <a:buNone/>
            </a:pPr>
            <a:r>
              <a:rPr lang="en-US" sz="2799" b="1" i="0" u="none" strike="noStrike" cap="none">
                <a:solidFill>
                  <a:srgbClr val="593B09"/>
                </a:solidFill>
                <a:latin typeface="Roboto"/>
                <a:ea typeface="Roboto"/>
                <a:cs typeface="Roboto"/>
                <a:sym typeface="Roboto"/>
              </a:rPr>
              <a:t>Electrify 75% of ag energy use by 2045</a:t>
            </a:r>
            <a:r>
              <a:rPr lang="en-US" sz="2799" b="0" i="0" u="none" strike="noStrike" cap="none">
                <a:solidFill>
                  <a:srgbClr val="593B09"/>
                </a:solidFill>
                <a:latin typeface="Roboto"/>
                <a:ea typeface="Roboto"/>
                <a:cs typeface="Roboto"/>
                <a:sym typeface="Roboto"/>
              </a:rPr>
              <a:t> (Scoping Plan)</a:t>
            </a:r>
            <a:endParaRPr>
              <a:solidFill>
                <a:srgbClr val="593B09"/>
              </a:solidFill>
            </a:endParaRPr>
          </a:p>
        </p:txBody>
      </p:sp>
      <p:sp>
        <p:nvSpPr>
          <p:cNvPr id="125" name="Google Shape;125;p5"/>
          <p:cNvSpPr txBox="1"/>
          <p:nvPr/>
        </p:nvSpPr>
        <p:spPr>
          <a:xfrm>
            <a:off x="1396350" y="718520"/>
            <a:ext cx="6338400" cy="1077300"/>
          </a:xfrm>
          <a:prstGeom prst="rect">
            <a:avLst/>
          </a:prstGeom>
          <a:noFill/>
          <a:ln>
            <a:noFill/>
          </a:ln>
        </p:spPr>
        <p:txBody>
          <a:bodyPr spcFirstLastPara="1" wrap="square" lIns="0" tIns="0" rIns="0" bIns="0" anchor="t" anchorCtr="0">
            <a:spAutoFit/>
          </a:bodyPr>
          <a:lstStyle/>
          <a:p>
            <a:pPr marL="0" marR="0" lvl="0" indent="0" algn="ctr" rtl="0">
              <a:lnSpc>
                <a:spcPct val="144012"/>
              </a:lnSpc>
              <a:spcBef>
                <a:spcPts val="0"/>
              </a:spcBef>
              <a:spcAft>
                <a:spcPts val="0"/>
              </a:spcAft>
              <a:buNone/>
            </a:pPr>
            <a:r>
              <a:rPr lang="en-US" sz="6998" b="1" i="0" u="none" strike="noStrike" cap="none" dirty="0">
                <a:solidFill>
                  <a:srgbClr val="593B09"/>
                </a:solidFill>
                <a:latin typeface="Montserrat"/>
                <a:ea typeface="Montserrat"/>
                <a:cs typeface="Montserrat"/>
                <a:sym typeface="Montserrat"/>
              </a:rPr>
              <a:t>State Targets</a:t>
            </a:r>
            <a:endParaRPr dirty="0">
              <a:solidFill>
                <a:srgbClr val="593B09"/>
              </a:solidFill>
            </a:endParaRPr>
          </a:p>
        </p:txBody>
      </p:sp>
      <p:sp>
        <p:nvSpPr>
          <p:cNvPr id="126" name="Google Shape;126;p5"/>
          <p:cNvSpPr/>
          <p:nvPr/>
        </p:nvSpPr>
        <p:spPr>
          <a:xfrm>
            <a:off x="9226149" y="2007313"/>
            <a:ext cx="8297113" cy="6762774"/>
          </a:xfrm>
          <a:custGeom>
            <a:avLst/>
            <a:gdLst/>
            <a:ahLst/>
            <a:cxnLst/>
            <a:rect l="l" t="t" r="r" b="b"/>
            <a:pathLst>
              <a:path w="12476861" h="10324846" extrusionOk="0">
                <a:moveTo>
                  <a:pt x="0" y="0"/>
                </a:moveTo>
                <a:lnTo>
                  <a:pt x="12476861" y="0"/>
                </a:lnTo>
                <a:lnTo>
                  <a:pt x="12476861" y="10324846"/>
                </a:lnTo>
                <a:lnTo>
                  <a:pt x="0" y="10324846"/>
                </a:lnTo>
                <a:lnTo>
                  <a:pt x="0" y="0"/>
                </a:lnTo>
                <a:close/>
              </a:path>
            </a:pathLst>
          </a:custGeom>
          <a:blipFill rotWithShape="1">
            <a:blip r:embed="rId3">
              <a:alphaModFix/>
            </a:blip>
            <a:stretch>
              <a:fillRect l="-13690" t="-6860" r="-14133" b="-13280"/>
            </a:stretch>
          </a:blipFill>
          <a:ln>
            <a:noFill/>
          </a:ln>
        </p:spPr>
        <p:txBody>
          <a:bodyPr/>
          <a:lstStyle/>
          <a:p>
            <a:endParaRPr lang="en-US"/>
          </a:p>
        </p:txBody>
      </p:sp>
      <p:sp>
        <p:nvSpPr>
          <p:cNvPr id="127" name="Google Shape;127;p5"/>
          <p:cNvSpPr txBox="1"/>
          <p:nvPr/>
        </p:nvSpPr>
        <p:spPr>
          <a:xfrm>
            <a:off x="9666347" y="1466770"/>
            <a:ext cx="7980000" cy="446100"/>
          </a:xfrm>
          <a:prstGeom prst="rect">
            <a:avLst/>
          </a:prstGeom>
          <a:noFill/>
          <a:ln>
            <a:noFill/>
          </a:ln>
        </p:spPr>
        <p:txBody>
          <a:bodyPr spcFirstLastPara="1" wrap="square" lIns="0" tIns="0" rIns="0" bIns="0" anchor="t" anchorCtr="0">
            <a:spAutoFit/>
          </a:bodyPr>
          <a:lstStyle/>
          <a:p>
            <a:pPr marL="0" marR="0" lvl="0" indent="0" algn="ctr" rtl="0">
              <a:lnSpc>
                <a:spcPct val="167988"/>
              </a:lnSpc>
              <a:spcBef>
                <a:spcPts val="0"/>
              </a:spcBef>
              <a:spcAft>
                <a:spcPts val="0"/>
              </a:spcAft>
              <a:buNone/>
            </a:pPr>
            <a:r>
              <a:rPr lang="en-US" sz="2899" b="1" i="0" u="none" strike="noStrike" cap="none">
                <a:solidFill>
                  <a:srgbClr val="593B09"/>
                </a:solidFill>
                <a:latin typeface="Roboto"/>
                <a:ea typeface="Roboto"/>
                <a:cs typeface="Roboto"/>
                <a:sym typeface="Roboto"/>
              </a:rPr>
              <a:t>CA Agriculture Sector Emissions (2000-2023)</a:t>
            </a:r>
            <a:endParaRPr>
              <a:solidFill>
                <a:srgbClr val="593B09"/>
              </a:solidFill>
            </a:endParaRPr>
          </a:p>
        </p:txBody>
      </p:sp>
      <p:sp>
        <p:nvSpPr>
          <p:cNvPr id="128" name="Google Shape;128;p5"/>
          <p:cNvSpPr txBox="1"/>
          <p:nvPr/>
        </p:nvSpPr>
        <p:spPr>
          <a:xfrm>
            <a:off x="15239707" y="8770064"/>
            <a:ext cx="2747400" cy="300300"/>
          </a:xfrm>
          <a:prstGeom prst="rect">
            <a:avLst/>
          </a:prstGeom>
          <a:noFill/>
          <a:ln>
            <a:noFill/>
          </a:ln>
        </p:spPr>
        <p:txBody>
          <a:bodyPr spcFirstLastPara="1" wrap="square" lIns="0" tIns="0" rIns="0" bIns="0" anchor="t" anchorCtr="0">
            <a:spAutoFit/>
          </a:bodyPr>
          <a:lstStyle/>
          <a:p>
            <a:pPr marL="0" marR="0" lvl="0" indent="0" algn="ctr" rtl="0">
              <a:lnSpc>
                <a:spcPct val="167986"/>
              </a:lnSpc>
              <a:spcBef>
                <a:spcPts val="0"/>
              </a:spcBef>
              <a:spcAft>
                <a:spcPts val="0"/>
              </a:spcAft>
              <a:buNone/>
            </a:pPr>
            <a:r>
              <a:rPr lang="en-US" sz="1950" i="0" u="none" strike="noStrike" cap="none">
                <a:solidFill>
                  <a:srgbClr val="593B09"/>
                </a:solidFill>
                <a:latin typeface="Roboto"/>
                <a:ea typeface="Roboto"/>
                <a:cs typeface="Roboto"/>
                <a:sym typeface="Roboto"/>
              </a:rPr>
              <a:t>Source: CARB</a:t>
            </a:r>
            <a:endParaRPr sz="1950">
              <a:solidFill>
                <a:srgbClr val="593B09"/>
              </a:solidFill>
            </a:endParaRPr>
          </a:p>
        </p:txBody>
      </p:sp>
      <p:sp>
        <p:nvSpPr>
          <p:cNvPr id="129" name="Google Shape;129;p5"/>
          <p:cNvSpPr/>
          <p:nvPr/>
        </p:nvSpPr>
        <p:spPr>
          <a:xfrm>
            <a:off x="1020917" y="817375"/>
            <a:ext cx="7089267" cy="1478089"/>
          </a:xfrm>
          <a:custGeom>
            <a:avLst/>
            <a:gdLst/>
            <a:ahLst/>
            <a:cxnLst/>
            <a:rect l="l" t="t" r="r" b="b"/>
            <a:pathLst>
              <a:path w="9452356" h="1970786" extrusionOk="0">
                <a:moveTo>
                  <a:pt x="50800" y="0"/>
                </a:moveTo>
                <a:lnTo>
                  <a:pt x="9401556" y="0"/>
                </a:lnTo>
                <a:cubicBezTo>
                  <a:pt x="9429624" y="0"/>
                  <a:pt x="9452356" y="22733"/>
                  <a:pt x="9452356" y="50800"/>
                </a:cubicBezTo>
                <a:lnTo>
                  <a:pt x="9452356" y="1919986"/>
                </a:lnTo>
                <a:cubicBezTo>
                  <a:pt x="9452356" y="1948053"/>
                  <a:pt x="9429624" y="1970786"/>
                  <a:pt x="9401556" y="1970786"/>
                </a:cubicBezTo>
                <a:lnTo>
                  <a:pt x="50800" y="1970786"/>
                </a:lnTo>
                <a:cubicBezTo>
                  <a:pt x="22733" y="1970786"/>
                  <a:pt x="0" y="1948053"/>
                  <a:pt x="0" y="1919986"/>
                </a:cubicBezTo>
                <a:lnTo>
                  <a:pt x="0" y="50800"/>
                </a:lnTo>
                <a:cubicBezTo>
                  <a:pt x="0" y="22733"/>
                  <a:pt x="22733" y="0"/>
                  <a:pt x="50800" y="0"/>
                </a:cubicBezTo>
                <a:moveTo>
                  <a:pt x="50800" y="101600"/>
                </a:moveTo>
                <a:lnTo>
                  <a:pt x="50800" y="50800"/>
                </a:lnTo>
                <a:lnTo>
                  <a:pt x="101600" y="50800"/>
                </a:lnTo>
                <a:lnTo>
                  <a:pt x="101600" y="1919986"/>
                </a:lnTo>
                <a:lnTo>
                  <a:pt x="50800" y="1919986"/>
                </a:lnTo>
                <a:lnTo>
                  <a:pt x="50800" y="1869186"/>
                </a:lnTo>
                <a:lnTo>
                  <a:pt x="9401556" y="1869186"/>
                </a:lnTo>
                <a:lnTo>
                  <a:pt x="9401556" y="1919986"/>
                </a:lnTo>
                <a:lnTo>
                  <a:pt x="9350756" y="1919986"/>
                </a:lnTo>
                <a:lnTo>
                  <a:pt x="9350756" y="50800"/>
                </a:lnTo>
                <a:lnTo>
                  <a:pt x="9401556" y="50800"/>
                </a:lnTo>
                <a:lnTo>
                  <a:pt x="9401556" y="101600"/>
                </a:lnTo>
                <a:lnTo>
                  <a:pt x="50800" y="101600"/>
                </a:lnTo>
                <a:close/>
              </a:path>
            </a:pathLst>
          </a:custGeom>
          <a:solidFill>
            <a:srgbClr val="C8A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5"/>
          <p:cNvPicPr preferRelativeResize="0"/>
          <p:nvPr/>
        </p:nvPicPr>
        <p:blipFill>
          <a:blip r:embed="rId4">
            <a:alphaModFix/>
          </a:blip>
          <a:stretch>
            <a:fillRect/>
          </a:stretch>
        </p:blipFill>
        <p:spPr>
          <a:xfrm>
            <a:off x="725668" y="2694837"/>
            <a:ext cx="1254864" cy="1077300"/>
          </a:xfrm>
          <a:prstGeom prst="rect">
            <a:avLst/>
          </a:prstGeom>
          <a:noFill/>
          <a:ln>
            <a:noFill/>
          </a:ln>
        </p:spPr>
      </p:pic>
      <p:sp>
        <p:nvSpPr>
          <p:cNvPr id="131" name="Google Shape;131;p5" descr="Sprout in ground solid icon, Garden and gardening concept, Seedling sign on white background, Young plant growing in soil icon in glyph style for mobile and web design. Vector graphics. (Provided by Getty Images)"/>
          <p:cNvSpPr/>
          <p:nvPr/>
        </p:nvSpPr>
        <p:spPr>
          <a:xfrm>
            <a:off x="782970" y="5529002"/>
            <a:ext cx="1140262" cy="1111210"/>
          </a:xfrm>
          <a:custGeom>
            <a:avLst/>
            <a:gdLst/>
            <a:ahLst/>
            <a:cxnLst/>
            <a:rect l="l" t="t" r="r" b="b"/>
            <a:pathLst>
              <a:path w="2905125" h="2905125" extrusionOk="0">
                <a:moveTo>
                  <a:pt x="0" y="0"/>
                </a:moveTo>
                <a:lnTo>
                  <a:pt x="2905125" y="0"/>
                </a:lnTo>
                <a:lnTo>
                  <a:pt x="2905125" y="2905125"/>
                </a:lnTo>
                <a:lnTo>
                  <a:pt x="0" y="2905125"/>
                </a:lnTo>
                <a:lnTo>
                  <a:pt x="0" y="0"/>
                </a:lnTo>
                <a:close/>
              </a:path>
            </a:pathLst>
          </a:custGeom>
          <a:blipFill rotWithShape="1">
            <a:blip r:embed="rId5">
              <a:alphaModFix/>
            </a:blip>
            <a:stretch>
              <a:fillRect/>
            </a:stretch>
          </a:blipFill>
          <a:ln>
            <a:noFill/>
          </a:ln>
        </p:spPr>
        <p:txBody>
          <a:bodyPr/>
          <a:lstStyle/>
          <a:p>
            <a:endParaRPr lang="en-US"/>
          </a:p>
        </p:txBody>
      </p:sp>
      <p:sp>
        <p:nvSpPr>
          <p:cNvPr id="132" name="Google Shape;132;p5" descr="Tractor line and solid icon, heavy equipment concept, farmer machine sign on white background, Tractor icon in outline style for mobile concept and web design. Vector graphics. (Provided by Getty Images)"/>
          <p:cNvSpPr/>
          <p:nvPr/>
        </p:nvSpPr>
        <p:spPr>
          <a:xfrm>
            <a:off x="726542" y="6915877"/>
            <a:ext cx="1253132" cy="1425457"/>
          </a:xfrm>
          <a:custGeom>
            <a:avLst/>
            <a:gdLst/>
            <a:ahLst/>
            <a:cxnLst/>
            <a:rect l="l" t="t" r="r" b="b"/>
            <a:pathLst>
              <a:path w="2666238" h="3032887" extrusionOk="0">
                <a:moveTo>
                  <a:pt x="0" y="0"/>
                </a:moveTo>
                <a:lnTo>
                  <a:pt x="2666238" y="0"/>
                </a:lnTo>
                <a:lnTo>
                  <a:pt x="2666238" y="3032887"/>
                </a:lnTo>
                <a:lnTo>
                  <a:pt x="0" y="3032887"/>
                </a:lnTo>
                <a:lnTo>
                  <a:pt x="0" y="0"/>
                </a:lnTo>
                <a:close/>
              </a:path>
            </a:pathLst>
          </a:custGeom>
          <a:blipFill rotWithShape="1">
            <a:blip r:embed="rId6">
              <a:alphaModFix/>
            </a:blip>
            <a:stretch>
              <a:fillRect l="-98669" t="-39681" b="-34970"/>
            </a:stretch>
          </a:blipFill>
          <a:ln>
            <a:noFill/>
          </a:ln>
        </p:spPr>
        <p:txBody>
          <a:bodyPr/>
          <a:lstStyle/>
          <a:p>
            <a:endParaRPr lang="en-US"/>
          </a:p>
        </p:txBody>
      </p:sp>
      <p:sp>
        <p:nvSpPr>
          <p:cNvPr id="133" name="Google Shape;133;p5" descr="Hand holding soil with plant solid icon, Garden and gardening concept, Seedling sign on white background, Young plant in soil in caring hand icon in glyph style for mobile. Vector graphics. (Provided by Getty Images)"/>
          <p:cNvSpPr/>
          <p:nvPr/>
        </p:nvSpPr>
        <p:spPr>
          <a:xfrm>
            <a:off x="782981" y="4035547"/>
            <a:ext cx="1140262" cy="1140262"/>
          </a:xfrm>
          <a:custGeom>
            <a:avLst/>
            <a:gdLst/>
            <a:ahLst/>
            <a:cxnLst/>
            <a:rect l="l" t="t" r="r" b="b"/>
            <a:pathLst>
              <a:path w="2905125" h="2905125" extrusionOk="0">
                <a:moveTo>
                  <a:pt x="0" y="0"/>
                </a:moveTo>
                <a:lnTo>
                  <a:pt x="2905125" y="0"/>
                </a:lnTo>
                <a:lnTo>
                  <a:pt x="2905125" y="2905125"/>
                </a:lnTo>
                <a:lnTo>
                  <a:pt x="0" y="2905125"/>
                </a:lnTo>
                <a:lnTo>
                  <a:pt x="0" y="0"/>
                </a:lnTo>
                <a:close/>
              </a:path>
            </a:pathLst>
          </a:custGeom>
          <a:blipFill rotWithShape="1">
            <a:blip r:embed="rId7">
              <a:alphaModFix/>
            </a:blip>
            <a:stretch>
              <a:fillRect/>
            </a:stretch>
          </a:blipFill>
          <a:ln>
            <a:noFill/>
          </a:ln>
        </p:spPr>
        <p:txBody>
          <a:bodyPr/>
          <a:lstStyle/>
          <a:p>
            <a:endParaRPr lang="en-US"/>
          </a:p>
        </p:txBody>
      </p:sp>
      <p:sp>
        <p:nvSpPr>
          <p:cNvPr id="134" name="Google Shape;134;p5"/>
          <p:cNvSpPr/>
          <p:nvPr/>
        </p:nvSpPr>
        <p:spPr>
          <a:xfrm>
            <a:off x="16068901" y="9520248"/>
            <a:ext cx="2054512" cy="646612"/>
          </a:xfrm>
          <a:custGeom>
            <a:avLst/>
            <a:gdLst/>
            <a:ahLst/>
            <a:cxnLst/>
            <a:rect l="l" t="t" r="r" b="b"/>
            <a:pathLst>
              <a:path w="3235452" h="1018286" extrusionOk="0">
                <a:moveTo>
                  <a:pt x="0" y="0"/>
                </a:moveTo>
                <a:lnTo>
                  <a:pt x="3235452" y="0"/>
                </a:lnTo>
                <a:lnTo>
                  <a:pt x="3235452" y="1018286"/>
                </a:lnTo>
                <a:lnTo>
                  <a:pt x="0" y="1018286"/>
                </a:lnTo>
                <a:lnTo>
                  <a:pt x="0" y="0"/>
                </a:lnTo>
                <a:close/>
              </a:path>
            </a:pathLst>
          </a:custGeom>
          <a:blipFill rotWithShape="1">
            <a:blip r:embed="rId8">
              <a:alphaModFix/>
            </a:blip>
            <a:stretch>
              <a:fillRect t="-20" b="-20"/>
            </a:stretch>
          </a:blip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p:nvPr/>
        </p:nvSpPr>
        <p:spPr>
          <a:xfrm>
            <a:off x="7112086" y="6775261"/>
            <a:ext cx="4063860" cy="1045731"/>
          </a:xfrm>
          <a:custGeom>
            <a:avLst/>
            <a:gdLst/>
            <a:ahLst/>
            <a:cxnLst/>
            <a:rect l="l" t="t" r="r" b="b"/>
            <a:pathLst>
              <a:path w="3415008" h="1045731" extrusionOk="0">
                <a:moveTo>
                  <a:pt x="0" y="0"/>
                </a:moveTo>
                <a:lnTo>
                  <a:pt x="3415007" y="0"/>
                </a:lnTo>
                <a:lnTo>
                  <a:pt x="3415007" y="1045731"/>
                </a:lnTo>
                <a:lnTo>
                  <a:pt x="0" y="1045731"/>
                </a:lnTo>
                <a:lnTo>
                  <a:pt x="0" y="0"/>
                </a:lnTo>
                <a:close/>
              </a:path>
            </a:pathLst>
          </a:custGeom>
          <a:blipFill rotWithShape="1">
            <a:blip r:embed="rId3">
              <a:alphaModFix/>
            </a:blip>
            <a:stretch>
              <a:fillRect/>
            </a:stretch>
          </a:blipFill>
          <a:ln>
            <a:noFill/>
          </a:ln>
        </p:spPr>
        <p:txBody>
          <a:bodyPr/>
          <a:lstStyle/>
          <a:p>
            <a:endParaRPr lang="en-US"/>
          </a:p>
        </p:txBody>
      </p:sp>
      <p:sp>
        <p:nvSpPr>
          <p:cNvPr id="144" name="Google Shape;144;p7"/>
          <p:cNvSpPr txBox="1"/>
          <p:nvPr/>
        </p:nvSpPr>
        <p:spPr>
          <a:xfrm>
            <a:off x="12343053" y="7924159"/>
            <a:ext cx="4878600" cy="1421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799" b="1">
                <a:solidFill>
                  <a:srgbClr val="593B09"/>
                </a:solidFill>
                <a:latin typeface="Roboto"/>
                <a:ea typeface="Roboto"/>
                <a:cs typeface="Roboto"/>
                <a:sym typeface="Roboto"/>
              </a:rPr>
              <a:t>Two-thirds</a:t>
            </a:r>
            <a:r>
              <a:rPr lang="en-US" sz="2799" b="0" i="0" u="none" strike="noStrike" cap="none">
                <a:solidFill>
                  <a:srgbClr val="593B09"/>
                </a:solidFill>
                <a:latin typeface="Roboto"/>
                <a:ea typeface="Roboto"/>
                <a:cs typeface="Roboto"/>
                <a:sym typeface="Roboto"/>
              </a:rPr>
              <a:t> of AMMP</a:t>
            </a:r>
            <a:endParaRPr sz="2799">
              <a:solidFill>
                <a:srgbClr val="593B09"/>
              </a:solidFill>
              <a:latin typeface="Roboto"/>
              <a:ea typeface="Roboto"/>
              <a:cs typeface="Roboto"/>
              <a:sym typeface="Roboto"/>
            </a:endParaRPr>
          </a:p>
          <a:p>
            <a:pPr marL="0" marR="0" lvl="0" indent="0" algn="ctr"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projects convert manure</a:t>
            </a:r>
            <a:endParaRPr sz="2799">
              <a:solidFill>
                <a:srgbClr val="593B09"/>
              </a:solidFill>
              <a:latin typeface="Roboto"/>
              <a:ea typeface="Roboto"/>
              <a:cs typeface="Roboto"/>
              <a:sym typeface="Roboto"/>
            </a:endParaRPr>
          </a:p>
          <a:p>
            <a:pPr marL="0" marR="0" lvl="0" indent="0" algn="ctr"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to compost</a:t>
            </a:r>
            <a:endParaRPr>
              <a:solidFill>
                <a:srgbClr val="593B09"/>
              </a:solidFill>
            </a:endParaRPr>
          </a:p>
        </p:txBody>
      </p:sp>
      <p:grpSp>
        <p:nvGrpSpPr>
          <p:cNvPr id="145" name="Google Shape;145;p7"/>
          <p:cNvGrpSpPr/>
          <p:nvPr/>
        </p:nvGrpSpPr>
        <p:grpSpPr>
          <a:xfrm>
            <a:off x="1002737" y="2452513"/>
            <a:ext cx="16167841" cy="3975291"/>
            <a:chOff x="-45586" y="0"/>
            <a:chExt cx="22105333" cy="5435180"/>
          </a:xfrm>
        </p:grpSpPr>
        <p:sp>
          <p:nvSpPr>
            <p:cNvPr id="146" name="Google Shape;146;p7"/>
            <p:cNvSpPr/>
            <p:nvPr/>
          </p:nvSpPr>
          <p:spPr>
            <a:xfrm>
              <a:off x="13758596" y="0"/>
              <a:ext cx="8301152" cy="5433213"/>
            </a:xfrm>
            <a:custGeom>
              <a:avLst/>
              <a:gdLst/>
              <a:ahLst/>
              <a:cxnLst/>
              <a:rect l="l" t="t" r="r" b="b"/>
              <a:pathLst>
                <a:path w="8624573" h="5644897" extrusionOk="0">
                  <a:moveTo>
                    <a:pt x="0" y="0"/>
                  </a:moveTo>
                  <a:lnTo>
                    <a:pt x="8624573" y="0"/>
                  </a:lnTo>
                  <a:lnTo>
                    <a:pt x="8624573" y="5644897"/>
                  </a:lnTo>
                  <a:lnTo>
                    <a:pt x="0" y="5644897"/>
                  </a:lnTo>
                  <a:lnTo>
                    <a:pt x="0" y="0"/>
                  </a:lnTo>
                  <a:close/>
                </a:path>
              </a:pathLst>
            </a:custGeom>
            <a:blipFill rotWithShape="1">
              <a:blip r:embed="rId4">
                <a:alphaModFix/>
              </a:blip>
              <a:stretch>
                <a:fillRect t="-39379" b="-64332"/>
              </a:stretch>
            </a:blipFill>
            <a:ln>
              <a:noFill/>
            </a:ln>
          </p:spPr>
          <p:txBody>
            <a:bodyPr/>
            <a:lstStyle/>
            <a:p>
              <a:endParaRPr lang="en-US"/>
            </a:p>
          </p:txBody>
        </p:sp>
        <p:sp>
          <p:nvSpPr>
            <p:cNvPr id="147" name="Google Shape;147;p7"/>
            <p:cNvSpPr/>
            <p:nvPr/>
          </p:nvSpPr>
          <p:spPr>
            <a:xfrm>
              <a:off x="-45586" y="0"/>
              <a:ext cx="13264424" cy="5435180"/>
            </a:xfrm>
            <a:custGeom>
              <a:avLst/>
              <a:gdLst/>
              <a:ahLst/>
              <a:cxnLst/>
              <a:rect l="l" t="t" r="r" b="b"/>
              <a:pathLst>
                <a:path w="13264424" h="5435180" extrusionOk="0">
                  <a:moveTo>
                    <a:pt x="0" y="0"/>
                  </a:moveTo>
                  <a:lnTo>
                    <a:pt x="13264424" y="0"/>
                  </a:lnTo>
                  <a:lnTo>
                    <a:pt x="13264424" y="5435180"/>
                  </a:lnTo>
                  <a:lnTo>
                    <a:pt x="0" y="5435180"/>
                  </a:lnTo>
                  <a:lnTo>
                    <a:pt x="0" y="0"/>
                  </a:lnTo>
                  <a:close/>
                </a:path>
              </a:pathLst>
            </a:custGeom>
            <a:blipFill rotWithShape="1">
              <a:blip r:embed="rId5">
                <a:alphaModFix/>
              </a:blip>
              <a:stretch>
                <a:fillRect t="-37248" b="-37248"/>
              </a:stretch>
            </a:blipFill>
            <a:ln>
              <a:noFill/>
            </a:ln>
          </p:spPr>
          <p:txBody>
            <a:bodyPr/>
            <a:lstStyle/>
            <a:p>
              <a:endParaRPr lang="en-US"/>
            </a:p>
          </p:txBody>
        </p:sp>
      </p:grpSp>
      <p:sp>
        <p:nvSpPr>
          <p:cNvPr id="148" name="Google Shape;148;p7"/>
          <p:cNvSpPr txBox="1"/>
          <p:nvPr/>
        </p:nvSpPr>
        <p:spPr>
          <a:xfrm>
            <a:off x="1066368" y="7928770"/>
            <a:ext cx="4878600" cy="1421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Reduces manure</a:t>
            </a:r>
            <a:endParaRPr sz="2799">
              <a:solidFill>
                <a:srgbClr val="593B09"/>
              </a:solidFill>
              <a:latin typeface="Roboto"/>
              <a:ea typeface="Roboto"/>
              <a:cs typeface="Roboto"/>
              <a:sym typeface="Roboto"/>
            </a:endParaRPr>
          </a:p>
          <a:p>
            <a:pPr marL="0" marR="0" lvl="0" indent="0" algn="ctr"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methane by up to</a:t>
            </a:r>
            <a:endParaRPr sz="2799">
              <a:solidFill>
                <a:srgbClr val="593B09"/>
              </a:solidFill>
              <a:latin typeface="Roboto"/>
              <a:ea typeface="Roboto"/>
              <a:cs typeface="Roboto"/>
              <a:sym typeface="Roboto"/>
            </a:endParaRPr>
          </a:p>
          <a:p>
            <a:pPr marL="0" marR="0" lvl="0" indent="0" algn="ctr" rtl="0">
              <a:lnSpc>
                <a:spcPct val="115000"/>
              </a:lnSpc>
              <a:spcBef>
                <a:spcPts val="0"/>
              </a:spcBef>
              <a:spcAft>
                <a:spcPts val="0"/>
              </a:spcAft>
              <a:buNone/>
            </a:pPr>
            <a:r>
              <a:rPr lang="en-US" sz="2799" b="1" i="0" u="none" strike="noStrike" cap="none">
                <a:solidFill>
                  <a:srgbClr val="593B09"/>
                </a:solidFill>
                <a:latin typeface="Roboto"/>
                <a:ea typeface="Roboto"/>
                <a:cs typeface="Roboto"/>
                <a:sym typeface="Roboto"/>
              </a:rPr>
              <a:t>80</a:t>
            </a:r>
            <a:r>
              <a:rPr lang="en-US" sz="2799" b="1">
                <a:solidFill>
                  <a:srgbClr val="593B09"/>
                </a:solidFill>
                <a:latin typeface="Roboto"/>
                <a:ea typeface="Roboto"/>
                <a:cs typeface="Roboto"/>
                <a:sym typeface="Roboto"/>
              </a:rPr>
              <a:t> percent</a:t>
            </a:r>
            <a:endParaRPr b="1">
              <a:solidFill>
                <a:srgbClr val="593B09"/>
              </a:solidFill>
            </a:endParaRPr>
          </a:p>
        </p:txBody>
      </p:sp>
      <p:sp>
        <p:nvSpPr>
          <p:cNvPr id="149" name="Google Shape;149;p7"/>
          <p:cNvSpPr txBox="1"/>
          <p:nvPr/>
        </p:nvSpPr>
        <p:spPr>
          <a:xfrm>
            <a:off x="6667068" y="7924159"/>
            <a:ext cx="4878600" cy="1421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Helps dairies comply with </a:t>
            </a:r>
            <a:r>
              <a:rPr lang="en-US" sz="2799" b="1" i="0" u="none" strike="noStrike" cap="none">
                <a:solidFill>
                  <a:srgbClr val="593B09"/>
                </a:solidFill>
                <a:latin typeface="Roboto"/>
                <a:ea typeface="Roboto"/>
                <a:cs typeface="Roboto"/>
                <a:sym typeface="Roboto"/>
              </a:rPr>
              <a:t>water quality regulations </a:t>
            </a:r>
            <a:r>
              <a:rPr lang="en-US" sz="2799" b="0" i="0" u="none" strike="noStrike" cap="none">
                <a:solidFill>
                  <a:srgbClr val="593B09"/>
                </a:solidFill>
                <a:latin typeface="Roboto"/>
                <a:ea typeface="Roboto"/>
                <a:cs typeface="Roboto"/>
                <a:sym typeface="Roboto"/>
              </a:rPr>
              <a:t>(Dairy Order &amp; ILRP)</a:t>
            </a:r>
            <a:endParaRPr>
              <a:solidFill>
                <a:srgbClr val="593B09"/>
              </a:solidFill>
            </a:endParaRPr>
          </a:p>
        </p:txBody>
      </p:sp>
      <p:sp>
        <p:nvSpPr>
          <p:cNvPr id="150" name="Google Shape;150;p7"/>
          <p:cNvSpPr txBox="1"/>
          <p:nvPr/>
        </p:nvSpPr>
        <p:spPr>
          <a:xfrm>
            <a:off x="1083805" y="888524"/>
            <a:ext cx="15958800" cy="723300"/>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4700" b="1" i="0" u="none" strike="noStrike" cap="none" dirty="0">
                <a:solidFill>
                  <a:srgbClr val="593B09"/>
                </a:solidFill>
                <a:latin typeface="Montserrat"/>
                <a:ea typeface="Montserrat"/>
                <a:cs typeface="Montserrat"/>
                <a:sym typeface="Montserrat"/>
              </a:rPr>
              <a:t>Alternative Manure Management Program (AMMP)</a:t>
            </a:r>
            <a:endParaRPr dirty="0">
              <a:solidFill>
                <a:srgbClr val="593B09"/>
              </a:solidFill>
            </a:endParaRPr>
          </a:p>
        </p:txBody>
      </p:sp>
      <p:sp>
        <p:nvSpPr>
          <p:cNvPr id="151" name="Google Shape;151;p7"/>
          <p:cNvSpPr/>
          <p:nvPr/>
        </p:nvSpPr>
        <p:spPr>
          <a:xfrm>
            <a:off x="1473738" y="6775260"/>
            <a:ext cx="4063860" cy="1045731"/>
          </a:xfrm>
          <a:custGeom>
            <a:avLst/>
            <a:gdLst/>
            <a:ahLst/>
            <a:cxnLst/>
            <a:rect l="l" t="t" r="r" b="b"/>
            <a:pathLst>
              <a:path w="3415008" h="1045731" extrusionOk="0">
                <a:moveTo>
                  <a:pt x="0" y="0"/>
                </a:moveTo>
                <a:lnTo>
                  <a:pt x="3415007" y="0"/>
                </a:lnTo>
                <a:lnTo>
                  <a:pt x="3415007" y="1045731"/>
                </a:lnTo>
                <a:lnTo>
                  <a:pt x="0" y="1045731"/>
                </a:lnTo>
                <a:lnTo>
                  <a:pt x="0" y="0"/>
                </a:lnTo>
                <a:close/>
              </a:path>
            </a:pathLst>
          </a:custGeom>
          <a:blipFill rotWithShape="1">
            <a:blip r:embed="rId3">
              <a:alphaModFix/>
            </a:blip>
            <a:stretch>
              <a:fillRect/>
            </a:stretch>
          </a:blipFill>
          <a:ln>
            <a:noFill/>
          </a:ln>
        </p:spPr>
        <p:txBody>
          <a:bodyPr/>
          <a:lstStyle/>
          <a:p>
            <a:endParaRPr lang="en-US"/>
          </a:p>
        </p:txBody>
      </p:sp>
      <p:sp>
        <p:nvSpPr>
          <p:cNvPr id="152" name="Google Shape;152;p7"/>
          <p:cNvSpPr/>
          <p:nvPr/>
        </p:nvSpPr>
        <p:spPr>
          <a:xfrm>
            <a:off x="12750423" y="6775261"/>
            <a:ext cx="4063860" cy="1045731"/>
          </a:xfrm>
          <a:custGeom>
            <a:avLst/>
            <a:gdLst/>
            <a:ahLst/>
            <a:cxnLst/>
            <a:rect l="l" t="t" r="r" b="b"/>
            <a:pathLst>
              <a:path w="3415008" h="1045731" extrusionOk="0">
                <a:moveTo>
                  <a:pt x="0" y="0"/>
                </a:moveTo>
                <a:lnTo>
                  <a:pt x="3415007" y="0"/>
                </a:lnTo>
                <a:lnTo>
                  <a:pt x="3415007" y="1045731"/>
                </a:lnTo>
                <a:lnTo>
                  <a:pt x="0" y="1045731"/>
                </a:lnTo>
                <a:lnTo>
                  <a:pt x="0" y="0"/>
                </a:lnTo>
                <a:close/>
              </a:path>
            </a:pathLst>
          </a:custGeom>
          <a:blipFill rotWithShape="1">
            <a:blip r:embed="rId3">
              <a:alphaModFix/>
            </a:blip>
            <a:stretch>
              <a:fillRect/>
            </a:stretch>
          </a:blipFill>
          <a:ln>
            <a:noFill/>
          </a:ln>
        </p:spPr>
        <p:txBody>
          <a:bodyPr/>
          <a:lstStyle/>
          <a:p>
            <a:endParaRPr lang="en-US"/>
          </a:p>
        </p:txBody>
      </p:sp>
      <p:sp>
        <p:nvSpPr>
          <p:cNvPr id="153" name="Google Shape;153;p7"/>
          <p:cNvSpPr/>
          <p:nvPr/>
        </p:nvSpPr>
        <p:spPr>
          <a:xfrm>
            <a:off x="763985" y="675232"/>
            <a:ext cx="16598360" cy="1478089"/>
          </a:xfrm>
          <a:custGeom>
            <a:avLst/>
            <a:gdLst/>
            <a:ahLst/>
            <a:cxnLst/>
            <a:rect l="l" t="t" r="r" b="b"/>
            <a:pathLst>
              <a:path w="22131147" h="1970786" extrusionOk="0">
                <a:moveTo>
                  <a:pt x="50800" y="0"/>
                </a:moveTo>
                <a:lnTo>
                  <a:pt x="22080347" y="0"/>
                </a:lnTo>
                <a:cubicBezTo>
                  <a:pt x="22108413" y="0"/>
                  <a:pt x="22131147" y="22733"/>
                  <a:pt x="22131147" y="50800"/>
                </a:cubicBezTo>
                <a:lnTo>
                  <a:pt x="22131147" y="1919986"/>
                </a:lnTo>
                <a:cubicBezTo>
                  <a:pt x="22131147" y="1948053"/>
                  <a:pt x="22108413" y="1970786"/>
                  <a:pt x="22080347" y="1970786"/>
                </a:cubicBezTo>
                <a:lnTo>
                  <a:pt x="50800" y="1970786"/>
                </a:lnTo>
                <a:cubicBezTo>
                  <a:pt x="22733" y="1970786"/>
                  <a:pt x="0" y="1948053"/>
                  <a:pt x="0" y="1919986"/>
                </a:cubicBezTo>
                <a:lnTo>
                  <a:pt x="0" y="50800"/>
                </a:lnTo>
                <a:cubicBezTo>
                  <a:pt x="0" y="22733"/>
                  <a:pt x="22733" y="0"/>
                  <a:pt x="50800" y="0"/>
                </a:cubicBezTo>
                <a:moveTo>
                  <a:pt x="50800" y="101600"/>
                </a:moveTo>
                <a:lnTo>
                  <a:pt x="50800" y="50800"/>
                </a:lnTo>
                <a:lnTo>
                  <a:pt x="101600" y="50800"/>
                </a:lnTo>
                <a:lnTo>
                  <a:pt x="101600" y="1919986"/>
                </a:lnTo>
                <a:lnTo>
                  <a:pt x="50800" y="1919986"/>
                </a:lnTo>
                <a:lnTo>
                  <a:pt x="50800" y="1869186"/>
                </a:lnTo>
                <a:lnTo>
                  <a:pt x="22080347" y="1869186"/>
                </a:lnTo>
                <a:lnTo>
                  <a:pt x="22080347" y="1919986"/>
                </a:lnTo>
                <a:lnTo>
                  <a:pt x="22029547" y="1919986"/>
                </a:lnTo>
                <a:lnTo>
                  <a:pt x="22029547" y="50800"/>
                </a:lnTo>
                <a:lnTo>
                  <a:pt x="22080347" y="50800"/>
                </a:lnTo>
                <a:lnTo>
                  <a:pt x="22080347" y="101600"/>
                </a:lnTo>
                <a:lnTo>
                  <a:pt x="50800" y="101600"/>
                </a:lnTo>
                <a:close/>
              </a:path>
            </a:pathLst>
          </a:custGeom>
          <a:solidFill>
            <a:srgbClr val="C8A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txBox="1"/>
          <p:nvPr/>
        </p:nvSpPr>
        <p:spPr>
          <a:xfrm>
            <a:off x="2082468" y="6888075"/>
            <a:ext cx="2846400" cy="554100"/>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3600" b="1" i="0" u="none" strike="noStrike" cap="none" dirty="0">
                <a:solidFill>
                  <a:srgbClr val="593B09"/>
                </a:solidFill>
                <a:latin typeface="Montserrat"/>
                <a:ea typeface="Montserrat"/>
                <a:cs typeface="Montserrat"/>
                <a:sym typeface="Montserrat"/>
              </a:rPr>
              <a:t>Methane</a:t>
            </a:r>
            <a:endParaRPr dirty="0">
              <a:solidFill>
                <a:srgbClr val="593B09"/>
              </a:solidFill>
            </a:endParaRPr>
          </a:p>
        </p:txBody>
      </p:sp>
      <p:sp>
        <p:nvSpPr>
          <p:cNvPr id="155" name="Google Shape;155;p7"/>
          <p:cNvSpPr txBox="1"/>
          <p:nvPr/>
        </p:nvSpPr>
        <p:spPr>
          <a:xfrm>
            <a:off x="6830268" y="6888076"/>
            <a:ext cx="4552200" cy="554100"/>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3600" b="1" i="0" u="none" strike="noStrike" cap="none" dirty="0">
                <a:solidFill>
                  <a:srgbClr val="593B09"/>
                </a:solidFill>
                <a:latin typeface="Montserrat"/>
                <a:ea typeface="Montserrat"/>
                <a:cs typeface="Montserrat"/>
                <a:sym typeface="Montserrat"/>
              </a:rPr>
              <a:t>Water Quality</a:t>
            </a:r>
            <a:endParaRPr dirty="0">
              <a:solidFill>
                <a:srgbClr val="593B09"/>
              </a:solidFill>
            </a:endParaRPr>
          </a:p>
        </p:txBody>
      </p:sp>
      <p:sp>
        <p:nvSpPr>
          <p:cNvPr id="156" name="Google Shape;156;p7"/>
          <p:cNvSpPr txBox="1"/>
          <p:nvPr/>
        </p:nvSpPr>
        <p:spPr>
          <a:xfrm>
            <a:off x="12506253" y="6888076"/>
            <a:ext cx="4552200" cy="554100"/>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3600" b="1" i="0" u="none" strike="noStrike" cap="none" dirty="0">
                <a:solidFill>
                  <a:srgbClr val="593B09"/>
                </a:solidFill>
                <a:latin typeface="Montserrat"/>
                <a:ea typeface="Montserrat"/>
                <a:cs typeface="Montserrat"/>
                <a:sym typeface="Montserrat"/>
              </a:rPr>
              <a:t>Compost</a:t>
            </a:r>
            <a:endParaRPr dirty="0">
              <a:solidFill>
                <a:srgbClr val="593B09"/>
              </a:solidFill>
            </a:endParaRPr>
          </a:p>
        </p:txBody>
      </p:sp>
      <p:sp>
        <p:nvSpPr>
          <p:cNvPr id="157" name="Google Shape;157;p7"/>
          <p:cNvSpPr/>
          <p:nvPr/>
        </p:nvSpPr>
        <p:spPr>
          <a:xfrm>
            <a:off x="16068901" y="9520248"/>
            <a:ext cx="2054512" cy="646612"/>
          </a:xfrm>
          <a:custGeom>
            <a:avLst/>
            <a:gdLst/>
            <a:ahLst/>
            <a:cxnLst/>
            <a:rect l="l" t="t" r="r" b="b"/>
            <a:pathLst>
              <a:path w="3235452" h="1018286" extrusionOk="0">
                <a:moveTo>
                  <a:pt x="0" y="0"/>
                </a:moveTo>
                <a:lnTo>
                  <a:pt x="3235452" y="0"/>
                </a:lnTo>
                <a:lnTo>
                  <a:pt x="3235452" y="1018286"/>
                </a:lnTo>
                <a:lnTo>
                  <a:pt x="0" y="1018286"/>
                </a:lnTo>
                <a:lnTo>
                  <a:pt x="0" y="0"/>
                </a:lnTo>
                <a:close/>
              </a:path>
            </a:pathLst>
          </a:custGeom>
          <a:blipFill rotWithShape="1">
            <a:blip r:embed="rId6">
              <a:alphaModFix/>
            </a:blip>
            <a:stretch>
              <a:fillRect t="-20" b="-20"/>
            </a:stretch>
          </a:blipFill>
          <a:ln>
            <a:noFill/>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p:nvPr/>
        </p:nvSpPr>
        <p:spPr>
          <a:xfrm>
            <a:off x="7014962" y="6768800"/>
            <a:ext cx="4208997" cy="1045731"/>
          </a:xfrm>
          <a:custGeom>
            <a:avLst/>
            <a:gdLst/>
            <a:ahLst/>
            <a:cxnLst/>
            <a:rect l="l" t="t" r="r" b="b"/>
            <a:pathLst>
              <a:path w="3415008" h="1045731" extrusionOk="0">
                <a:moveTo>
                  <a:pt x="0" y="0"/>
                </a:moveTo>
                <a:lnTo>
                  <a:pt x="3415007" y="0"/>
                </a:lnTo>
                <a:lnTo>
                  <a:pt x="3415007" y="1045731"/>
                </a:lnTo>
                <a:lnTo>
                  <a:pt x="0" y="1045731"/>
                </a:lnTo>
                <a:lnTo>
                  <a:pt x="0" y="0"/>
                </a:lnTo>
                <a:close/>
              </a:path>
            </a:pathLst>
          </a:custGeom>
          <a:blipFill rotWithShape="1">
            <a:blip r:embed="rId3">
              <a:alphaModFix/>
            </a:blip>
            <a:stretch>
              <a:fillRect/>
            </a:stretch>
          </a:blipFill>
          <a:ln>
            <a:noFill/>
          </a:ln>
        </p:spPr>
        <p:txBody>
          <a:bodyPr/>
          <a:lstStyle/>
          <a:p>
            <a:endParaRPr lang="en-US"/>
          </a:p>
        </p:txBody>
      </p:sp>
      <p:sp>
        <p:nvSpPr>
          <p:cNvPr id="167" name="Google Shape;167;p8"/>
          <p:cNvSpPr/>
          <p:nvPr/>
        </p:nvSpPr>
        <p:spPr>
          <a:xfrm>
            <a:off x="844800" y="739941"/>
            <a:ext cx="16598360" cy="1532401"/>
          </a:xfrm>
          <a:custGeom>
            <a:avLst/>
            <a:gdLst/>
            <a:ahLst/>
            <a:cxnLst/>
            <a:rect l="l" t="t" r="r" b="b"/>
            <a:pathLst>
              <a:path w="22131147" h="2736430" extrusionOk="0">
                <a:moveTo>
                  <a:pt x="50800" y="0"/>
                </a:moveTo>
                <a:lnTo>
                  <a:pt x="22080347" y="0"/>
                </a:lnTo>
                <a:cubicBezTo>
                  <a:pt x="22108413" y="0"/>
                  <a:pt x="22131147" y="31565"/>
                  <a:pt x="22131147" y="70536"/>
                </a:cubicBezTo>
                <a:lnTo>
                  <a:pt x="22131147" y="2665895"/>
                </a:lnTo>
                <a:cubicBezTo>
                  <a:pt x="22131147" y="2704866"/>
                  <a:pt x="22108413" y="2736430"/>
                  <a:pt x="22080347" y="2736430"/>
                </a:cubicBezTo>
                <a:lnTo>
                  <a:pt x="50800" y="2736430"/>
                </a:lnTo>
                <a:cubicBezTo>
                  <a:pt x="22733" y="2736430"/>
                  <a:pt x="0" y="2704866"/>
                  <a:pt x="0" y="2665895"/>
                </a:cubicBezTo>
                <a:lnTo>
                  <a:pt x="0" y="70536"/>
                </a:lnTo>
                <a:cubicBezTo>
                  <a:pt x="0" y="31565"/>
                  <a:pt x="22733" y="0"/>
                  <a:pt x="50800" y="0"/>
                </a:cubicBezTo>
                <a:moveTo>
                  <a:pt x="50800" y="141071"/>
                </a:moveTo>
                <a:lnTo>
                  <a:pt x="50800" y="70536"/>
                </a:lnTo>
                <a:lnTo>
                  <a:pt x="101600" y="70536"/>
                </a:lnTo>
                <a:lnTo>
                  <a:pt x="101600" y="2665895"/>
                </a:lnTo>
                <a:lnTo>
                  <a:pt x="50800" y="2665895"/>
                </a:lnTo>
                <a:lnTo>
                  <a:pt x="50800" y="2595359"/>
                </a:lnTo>
                <a:lnTo>
                  <a:pt x="22080347" y="2595359"/>
                </a:lnTo>
                <a:lnTo>
                  <a:pt x="22080347" y="2665895"/>
                </a:lnTo>
                <a:lnTo>
                  <a:pt x="22029547" y="2665895"/>
                </a:lnTo>
                <a:lnTo>
                  <a:pt x="22029547" y="70536"/>
                </a:lnTo>
                <a:lnTo>
                  <a:pt x="22080347" y="70536"/>
                </a:lnTo>
                <a:lnTo>
                  <a:pt x="22080347" y="141071"/>
                </a:lnTo>
                <a:lnTo>
                  <a:pt x="50800" y="141071"/>
                </a:lnTo>
                <a:close/>
              </a:path>
            </a:pathLst>
          </a:custGeom>
          <a:solidFill>
            <a:srgbClr val="C8A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txBox="1"/>
          <p:nvPr/>
        </p:nvSpPr>
        <p:spPr>
          <a:xfrm>
            <a:off x="12151147" y="7915167"/>
            <a:ext cx="5452200" cy="1421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799" b="1" i="0" u="none" strike="noStrike" cap="none">
                <a:solidFill>
                  <a:srgbClr val="593B09"/>
                </a:solidFill>
                <a:latin typeface="Roboto"/>
                <a:ea typeface="Roboto"/>
                <a:cs typeface="Roboto"/>
                <a:sym typeface="Roboto"/>
              </a:rPr>
              <a:t>Improves air quality </a:t>
            </a:r>
            <a:r>
              <a:rPr lang="en-US" sz="2799" b="0" i="0" u="none" strike="noStrike" cap="none">
                <a:solidFill>
                  <a:srgbClr val="593B09"/>
                </a:solidFill>
                <a:latin typeface="Roboto"/>
                <a:ea typeface="Roboto"/>
                <a:cs typeface="Roboto"/>
                <a:sym typeface="Roboto"/>
              </a:rPr>
              <a:t>by</a:t>
            </a:r>
            <a:endParaRPr sz="2799">
              <a:solidFill>
                <a:srgbClr val="593B09"/>
              </a:solidFill>
              <a:latin typeface="Roboto"/>
              <a:ea typeface="Roboto"/>
              <a:cs typeface="Roboto"/>
              <a:sym typeface="Roboto"/>
            </a:endParaRPr>
          </a:p>
          <a:p>
            <a:pPr marL="0" marR="0" lvl="0" indent="0" algn="ctr"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electrifying diesel </a:t>
            </a:r>
            <a:endParaRPr sz="2799" b="0" i="0" u="none" strike="noStrike" cap="none">
              <a:solidFill>
                <a:srgbClr val="593B09"/>
              </a:solidFill>
              <a:latin typeface="Roboto"/>
              <a:ea typeface="Roboto"/>
              <a:cs typeface="Roboto"/>
              <a:sym typeface="Roboto"/>
            </a:endParaRPr>
          </a:p>
          <a:p>
            <a:pPr marL="0" marR="0" lvl="0" indent="0" algn="ctr"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irrigation pumps</a:t>
            </a:r>
            <a:endParaRPr>
              <a:solidFill>
                <a:srgbClr val="593B09"/>
              </a:solidFill>
            </a:endParaRPr>
          </a:p>
        </p:txBody>
      </p:sp>
      <p:sp>
        <p:nvSpPr>
          <p:cNvPr id="169" name="Google Shape;169;p8"/>
          <p:cNvSpPr txBox="1"/>
          <p:nvPr/>
        </p:nvSpPr>
        <p:spPr>
          <a:xfrm>
            <a:off x="1066343" y="7919768"/>
            <a:ext cx="4878600" cy="1421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799" b="1" i="0" u="none" strike="noStrike" cap="none">
                <a:solidFill>
                  <a:srgbClr val="593B09"/>
                </a:solidFill>
                <a:latin typeface="Roboto"/>
                <a:ea typeface="Roboto"/>
                <a:cs typeface="Roboto"/>
                <a:sym typeface="Roboto"/>
              </a:rPr>
              <a:t>Reduces both</a:t>
            </a:r>
            <a:r>
              <a:rPr lang="en-US" sz="2799" b="0" i="0" u="none" strike="noStrike" cap="none">
                <a:solidFill>
                  <a:srgbClr val="593B09"/>
                </a:solidFill>
                <a:latin typeface="Roboto"/>
                <a:ea typeface="Roboto"/>
                <a:cs typeface="Roboto"/>
                <a:sym typeface="Roboto"/>
              </a:rPr>
              <a:t> nitrous oxide and carbon dioxide</a:t>
            </a:r>
            <a:endParaRPr sz="2799">
              <a:solidFill>
                <a:srgbClr val="593B09"/>
              </a:solidFill>
              <a:latin typeface="Roboto"/>
              <a:ea typeface="Roboto"/>
              <a:cs typeface="Roboto"/>
              <a:sym typeface="Roboto"/>
            </a:endParaRPr>
          </a:p>
          <a:p>
            <a:pPr marL="0" marR="0" lvl="0" indent="0" algn="ctr"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emissions</a:t>
            </a:r>
            <a:endParaRPr>
              <a:solidFill>
                <a:srgbClr val="593B09"/>
              </a:solidFill>
            </a:endParaRPr>
          </a:p>
        </p:txBody>
      </p:sp>
      <p:sp>
        <p:nvSpPr>
          <p:cNvPr id="170" name="Google Shape;170;p8"/>
          <p:cNvSpPr/>
          <p:nvPr/>
        </p:nvSpPr>
        <p:spPr>
          <a:xfrm>
            <a:off x="1473799" y="6768795"/>
            <a:ext cx="4063860" cy="1045731"/>
          </a:xfrm>
          <a:custGeom>
            <a:avLst/>
            <a:gdLst/>
            <a:ahLst/>
            <a:cxnLst/>
            <a:rect l="l" t="t" r="r" b="b"/>
            <a:pathLst>
              <a:path w="3415008" h="1045731" extrusionOk="0">
                <a:moveTo>
                  <a:pt x="0" y="0"/>
                </a:moveTo>
                <a:lnTo>
                  <a:pt x="3415007" y="0"/>
                </a:lnTo>
                <a:lnTo>
                  <a:pt x="3415007" y="1045731"/>
                </a:lnTo>
                <a:lnTo>
                  <a:pt x="0" y="1045731"/>
                </a:lnTo>
                <a:lnTo>
                  <a:pt x="0" y="0"/>
                </a:lnTo>
                <a:close/>
              </a:path>
            </a:pathLst>
          </a:custGeom>
          <a:blipFill rotWithShape="1">
            <a:blip r:embed="rId3">
              <a:alphaModFix/>
            </a:blip>
            <a:stretch>
              <a:fillRect/>
            </a:stretch>
          </a:blipFill>
          <a:ln>
            <a:noFill/>
          </a:ln>
        </p:spPr>
        <p:txBody>
          <a:bodyPr/>
          <a:lstStyle/>
          <a:p>
            <a:endParaRPr lang="en-US"/>
          </a:p>
        </p:txBody>
      </p:sp>
      <p:sp>
        <p:nvSpPr>
          <p:cNvPr id="171" name="Google Shape;171;p8"/>
          <p:cNvSpPr/>
          <p:nvPr/>
        </p:nvSpPr>
        <p:spPr>
          <a:xfrm>
            <a:off x="12750484" y="6768795"/>
            <a:ext cx="4063860" cy="1045731"/>
          </a:xfrm>
          <a:custGeom>
            <a:avLst/>
            <a:gdLst/>
            <a:ahLst/>
            <a:cxnLst/>
            <a:rect l="l" t="t" r="r" b="b"/>
            <a:pathLst>
              <a:path w="3415008" h="1045731" extrusionOk="0">
                <a:moveTo>
                  <a:pt x="0" y="0"/>
                </a:moveTo>
                <a:lnTo>
                  <a:pt x="3415007" y="0"/>
                </a:lnTo>
                <a:lnTo>
                  <a:pt x="3415007" y="1045731"/>
                </a:lnTo>
                <a:lnTo>
                  <a:pt x="0" y="1045731"/>
                </a:lnTo>
                <a:lnTo>
                  <a:pt x="0" y="0"/>
                </a:lnTo>
                <a:close/>
              </a:path>
            </a:pathLst>
          </a:custGeom>
          <a:blipFill rotWithShape="1">
            <a:blip r:embed="rId3">
              <a:alphaModFix/>
            </a:blip>
            <a:stretch>
              <a:fillRect/>
            </a:stretch>
          </a:blipFill>
          <a:ln>
            <a:noFill/>
          </a:ln>
        </p:spPr>
        <p:txBody>
          <a:bodyPr/>
          <a:lstStyle/>
          <a:p>
            <a:endParaRPr lang="en-US"/>
          </a:p>
        </p:txBody>
      </p:sp>
      <p:sp>
        <p:nvSpPr>
          <p:cNvPr id="172" name="Google Shape;172;p8"/>
          <p:cNvSpPr txBox="1"/>
          <p:nvPr/>
        </p:nvSpPr>
        <p:spPr>
          <a:xfrm>
            <a:off x="1229630" y="6881610"/>
            <a:ext cx="4552200" cy="554100"/>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3600" b="1" i="0" u="none" strike="noStrike" cap="none" dirty="0">
                <a:solidFill>
                  <a:srgbClr val="593B09"/>
                </a:solidFill>
                <a:latin typeface="Montserrat"/>
                <a:ea typeface="Montserrat"/>
                <a:cs typeface="Montserrat"/>
                <a:sym typeface="Montserrat"/>
              </a:rPr>
              <a:t>N₂O &amp; CO₂</a:t>
            </a:r>
            <a:endParaRPr dirty="0">
              <a:solidFill>
                <a:srgbClr val="593B09"/>
              </a:solidFill>
            </a:endParaRPr>
          </a:p>
        </p:txBody>
      </p:sp>
      <p:sp>
        <p:nvSpPr>
          <p:cNvPr id="173" name="Google Shape;173;p8"/>
          <p:cNvSpPr txBox="1"/>
          <p:nvPr/>
        </p:nvSpPr>
        <p:spPr>
          <a:xfrm>
            <a:off x="6667043" y="7915157"/>
            <a:ext cx="4878600" cy="1421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Reduces water and energy  bills by </a:t>
            </a:r>
            <a:r>
              <a:rPr lang="en-US" sz="2799" b="1" i="0" u="none" strike="noStrike" cap="none">
                <a:solidFill>
                  <a:srgbClr val="593B09"/>
                </a:solidFill>
                <a:latin typeface="Roboto"/>
                <a:ea typeface="Roboto"/>
                <a:cs typeface="Roboto"/>
                <a:sym typeface="Roboto"/>
              </a:rPr>
              <a:t>thousands of dollars</a:t>
            </a:r>
            <a:endParaRPr sz="2799" b="1">
              <a:solidFill>
                <a:srgbClr val="593B09"/>
              </a:solidFill>
              <a:latin typeface="Roboto"/>
              <a:ea typeface="Roboto"/>
              <a:cs typeface="Roboto"/>
              <a:sym typeface="Roboto"/>
            </a:endParaRPr>
          </a:p>
          <a:p>
            <a:pPr marL="0" marR="0" lvl="0" indent="0" algn="ctr"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per year</a:t>
            </a:r>
            <a:endParaRPr>
              <a:solidFill>
                <a:srgbClr val="593B09"/>
              </a:solidFill>
            </a:endParaRPr>
          </a:p>
        </p:txBody>
      </p:sp>
      <p:sp>
        <p:nvSpPr>
          <p:cNvPr id="174" name="Google Shape;174;p8"/>
          <p:cNvSpPr txBox="1"/>
          <p:nvPr/>
        </p:nvSpPr>
        <p:spPr>
          <a:xfrm>
            <a:off x="6830330" y="6881610"/>
            <a:ext cx="4552200" cy="554100"/>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3600" b="1" i="0" u="none" strike="noStrike" cap="none" dirty="0">
                <a:solidFill>
                  <a:srgbClr val="593B09"/>
                </a:solidFill>
                <a:latin typeface="Montserrat"/>
                <a:ea typeface="Montserrat"/>
                <a:cs typeface="Montserrat"/>
                <a:sym typeface="Montserrat"/>
              </a:rPr>
              <a:t>Water &amp; Energy </a:t>
            </a:r>
            <a:endParaRPr dirty="0">
              <a:solidFill>
                <a:srgbClr val="593B09"/>
              </a:solidFill>
            </a:endParaRPr>
          </a:p>
        </p:txBody>
      </p:sp>
      <p:sp>
        <p:nvSpPr>
          <p:cNvPr id="175" name="Google Shape;175;p8"/>
          <p:cNvSpPr txBox="1"/>
          <p:nvPr/>
        </p:nvSpPr>
        <p:spPr>
          <a:xfrm>
            <a:off x="12506315" y="6881610"/>
            <a:ext cx="4552200" cy="554100"/>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3600" b="1" i="0" u="none" strike="noStrike" cap="none" dirty="0">
                <a:solidFill>
                  <a:srgbClr val="593B09"/>
                </a:solidFill>
                <a:latin typeface="Montserrat"/>
                <a:ea typeface="Montserrat"/>
                <a:cs typeface="Montserrat"/>
                <a:sym typeface="Montserrat"/>
              </a:rPr>
              <a:t>Air Quality</a:t>
            </a:r>
            <a:endParaRPr dirty="0">
              <a:solidFill>
                <a:srgbClr val="593B09"/>
              </a:solidFill>
            </a:endParaRPr>
          </a:p>
        </p:txBody>
      </p:sp>
      <p:sp>
        <p:nvSpPr>
          <p:cNvPr id="176" name="Google Shape;176;p8"/>
          <p:cNvSpPr txBox="1"/>
          <p:nvPr/>
        </p:nvSpPr>
        <p:spPr>
          <a:xfrm>
            <a:off x="961775" y="1016646"/>
            <a:ext cx="16364400" cy="646500"/>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4200" b="1" i="0" u="none" strike="noStrike" cap="none" dirty="0">
                <a:solidFill>
                  <a:srgbClr val="593B09"/>
                </a:solidFill>
                <a:latin typeface="Montserrat"/>
                <a:ea typeface="Montserrat"/>
                <a:cs typeface="Montserrat"/>
                <a:sym typeface="Montserrat"/>
              </a:rPr>
              <a:t>State Water Efficiency &amp; Enhancemen</a:t>
            </a:r>
            <a:r>
              <a:rPr lang="en-US" sz="4200" b="1" dirty="0">
                <a:solidFill>
                  <a:srgbClr val="593B09"/>
                </a:solidFill>
                <a:latin typeface="Montserrat"/>
                <a:ea typeface="Montserrat"/>
                <a:cs typeface="Montserrat"/>
                <a:sym typeface="Montserrat"/>
              </a:rPr>
              <a:t>t </a:t>
            </a:r>
            <a:r>
              <a:rPr lang="en-US" sz="4200" b="1" i="0" u="none" strike="noStrike" cap="none" dirty="0">
                <a:solidFill>
                  <a:srgbClr val="593B09"/>
                </a:solidFill>
                <a:latin typeface="Montserrat"/>
                <a:ea typeface="Montserrat"/>
                <a:cs typeface="Montserrat"/>
                <a:sym typeface="Montserrat"/>
              </a:rPr>
              <a:t>Program (SWEEP)</a:t>
            </a:r>
            <a:endParaRPr sz="1500" dirty="0">
              <a:solidFill>
                <a:srgbClr val="593B09"/>
              </a:solidFill>
            </a:endParaRPr>
          </a:p>
        </p:txBody>
      </p:sp>
      <p:pic>
        <p:nvPicPr>
          <p:cNvPr id="177" name="Google Shape;177;p8" title="drip vineyard.jpeg"/>
          <p:cNvPicPr preferRelativeResize="0"/>
          <p:nvPr/>
        </p:nvPicPr>
        <p:blipFill rotWithShape="1">
          <a:blip r:embed="rId4">
            <a:alphaModFix/>
          </a:blip>
          <a:srcRect l="-880" t="40825" r="880" b="29278"/>
          <a:stretch/>
        </p:blipFill>
        <p:spPr>
          <a:xfrm>
            <a:off x="844775" y="2708191"/>
            <a:ext cx="16481400" cy="3546225"/>
          </a:xfrm>
          <a:prstGeom prst="rect">
            <a:avLst/>
          </a:prstGeom>
          <a:noFill/>
          <a:ln>
            <a:noFill/>
          </a:ln>
        </p:spPr>
      </p:pic>
      <p:sp>
        <p:nvSpPr>
          <p:cNvPr id="178" name="Google Shape;178;p8"/>
          <p:cNvSpPr/>
          <p:nvPr/>
        </p:nvSpPr>
        <p:spPr>
          <a:xfrm>
            <a:off x="16068901" y="9520248"/>
            <a:ext cx="2054512" cy="646612"/>
          </a:xfrm>
          <a:custGeom>
            <a:avLst/>
            <a:gdLst/>
            <a:ahLst/>
            <a:cxnLst/>
            <a:rect l="l" t="t" r="r" b="b"/>
            <a:pathLst>
              <a:path w="3235452" h="1018286" extrusionOk="0">
                <a:moveTo>
                  <a:pt x="0" y="0"/>
                </a:moveTo>
                <a:lnTo>
                  <a:pt x="3235452" y="0"/>
                </a:lnTo>
                <a:lnTo>
                  <a:pt x="3235452" y="1018286"/>
                </a:lnTo>
                <a:lnTo>
                  <a:pt x="0" y="1018286"/>
                </a:lnTo>
                <a:lnTo>
                  <a:pt x="0" y="0"/>
                </a:lnTo>
                <a:close/>
              </a:path>
            </a:pathLst>
          </a:custGeom>
          <a:blipFill rotWithShape="1">
            <a:blip r:embed="rId5">
              <a:alphaModFix/>
            </a:blip>
            <a:stretch>
              <a:fillRect t="-20" b="-20"/>
            </a:stretch>
          </a:blipFill>
          <a:ln>
            <a:noFill/>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p:nvPr/>
        </p:nvSpPr>
        <p:spPr>
          <a:xfrm>
            <a:off x="7173336" y="6768795"/>
            <a:ext cx="4063860" cy="1045731"/>
          </a:xfrm>
          <a:custGeom>
            <a:avLst/>
            <a:gdLst/>
            <a:ahLst/>
            <a:cxnLst/>
            <a:rect l="l" t="t" r="r" b="b"/>
            <a:pathLst>
              <a:path w="3415008" h="1045731" extrusionOk="0">
                <a:moveTo>
                  <a:pt x="0" y="0"/>
                </a:moveTo>
                <a:lnTo>
                  <a:pt x="3415007" y="0"/>
                </a:lnTo>
                <a:lnTo>
                  <a:pt x="3415007" y="1045731"/>
                </a:lnTo>
                <a:lnTo>
                  <a:pt x="0" y="1045731"/>
                </a:lnTo>
                <a:lnTo>
                  <a:pt x="0" y="0"/>
                </a:lnTo>
                <a:close/>
              </a:path>
            </a:pathLst>
          </a:custGeom>
          <a:blipFill rotWithShape="1">
            <a:blip r:embed="rId3">
              <a:alphaModFix/>
            </a:blip>
            <a:stretch>
              <a:fillRect/>
            </a:stretch>
          </a:blipFill>
          <a:ln>
            <a:noFill/>
          </a:ln>
        </p:spPr>
        <p:txBody>
          <a:bodyPr/>
          <a:lstStyle/>
          <a:p>
            <a:endParaRPr lang="en-US"/>
          </a:p>
        </p:txBody>
      </p:sp>
      <p:sp>
        <p:nvSpPr>
          <p:cNvPr id="188" name="Google Shape;188;p9"/>
          <p:cNvSpPr txBox="1"/>
          <p:nvPr/>
        </p:nvSpPr>
        <p:spPr>
          <a:xfrm>
            <a:off x="12343028" y="7915167"/>
            <a:ext cx="5123700" cy="1421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799" b="1" i="0" u="none" strike="noStrike" cap="none">
                <a:solidFill>
                  <a:srgbClr val="593B09"/>
                </a:solidFill>
                <a:latin typeface="Roboto"/>
                <a:ea typeface="Roboto"/>
                <a:cs typeface="Roboto"/>
                <a:sym typeface="Roboto"/>
              </a:rPr>
              <a:t>Increases habitat </a:t>
            </a:r>
            <a:r>
              <a:rPr lang="en-US" sz="2799" b="0" i="0" u="none" strike="noStrike" cap="none">
                <a:solidFill>
                  <a:srgbClr val="593B09"/>
                </a:solidFill>
                <a:latin typeface="Roboto"/>
                <a:ea typeface="Roboto"/>
                <a:cs typeface="Roboto"/>
                <a:sym typeface="Roboto"/>
              </a:rPr>
              <a:t>for</a:t>
            </a:r>
            <a:endParaRPr sz="2799">
              <a:solidFill>
                <a:srgbClr val="593B09"/>
              </a:solidFill>
              <a:latin typeface="Roboto"/>
              <a:ea typeface="Roboto"/>
              <a:cs typeface="Roboto"/>
              <a:sym typeface="Roboto"/>
            </a:endParaRPr>
          </a:p>
          <a:p>
            <a:pPr marL="0" marR="0" lvl="0" indent="0" algn="ctr"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pollinators, birds, and</a:t>
            </a:r>
            <a:endParaRPr sz="2799">
              <a:solidFill>
                <a:srgbClr val="593B09"/>
              </a:solidFill>
              <a:latin typeface="Roboto"/>
              <a:ea typeface="Roboto"/>
              <a:cs typeface="Roboto"/>
              <a:sym typeface="Roboto"/>
            </a:endParaRPr>
          </a:p>
          <a:p>
            <a:pPr marL="0" marR="0" lvl="0" indent="0" algn="ctr"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beneficial insects</a:t>
            </a:r>
            <a:endParaRPr>
              <a:solidFill>
                <a:srgbClr val="593B09"/>
              </a:solidFill>
            </a:endParaRPr>
          </a:p>
        </p:txBody>
      </p:sp>
      <p:sp>
        <p:nvSpPr>
          <p:cNvPr id="189" name="Google Shape;189;p9"/>
          <p:cNvSpPr txBox="1"/>
          <p:nvPr/>
        </p:nvSpPr>
        <p:spPr>
          <a:xfrm>
            <a:off x="1066343" y="7919768"/>
            <a:ext cx="4878600" cy="1421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Reduces soil carbon loss and </a:t>
            </a:r>
            <a:r>
              <a:rPr lang="en-US" sz="2799" b="1" i="0" u="none" strike="noStrike" cap="none">
                <a:solidFill>
                  <a:srgbClr val="593B09"/>
                </a:solidFill>
                <a:latin typeface="Roboto"/>
                <a:ea typeface="Roboto"/>
                <a:cs typeface="Roboto"/>
                <a:sym typeface="Roboto"/>
              </a:rPr>
              <a:t>increases carbon storage </a:t>
            </a:r>
            <a:r>
              <a:rPr lang="en-US" sz="2799" b="0" i="0" u="none" strike="noStrike" cap="none">
                <a:solidFill>
                  <a:srgbClr val="593B09"/>
                </a:solidFill>
                <a:latin typeface="Roboto"/>
                <a:ea typeface="Roboto"/>
                <a:cs typeface="Roboto"/>
                <a:sym typeface="Roboto"/>
              </a:rPr>
              <a:t>above and below ground</a:t>
            </a:r>
            <a:endParaRPr>
              <a:solidFill>
                <a:srgbClr val="593B09"/>
              </a:solidFill>
            </a:endParaRPr>
          </a:p>
        </p:txBody>
      </p:sp>
      <p:sp>
        <p:nvSpPr>
          <p:cNvPr id="190" name="Google Shape;190;p9"/>
          <p:cNvSpPr/>
          <p:nvPr/>
        </p:nvSpPr>
        <p:spPr>
          <a:xfrm>
            <a:off x="1473713" y="6768795"/>
            <a:ext cx="4063860" cy="1045731"/>
          </a:xfrm>
          <a:custGeom>
            <a:avLst/>
            <a:gdLst/>
            <a:ahLst/>
            <a:cxnLst/>
            <a:rect l="l" t="t" r="r" b="b"/>
            <a:pathLst>
              <a:path w="3415008" h="1045731" extrusionOk="0">
                <a:moveTo>
                  <a:pt x="0" y="0"/>
                </a:moveTo>
                <a:lnTo>
                  <a:pt x="3415007" y="0"/>
                </a:lnTo>
                <a:lnTo>
                  <a:pt x="3415007" y="1045731"/>
                </a:lnTo>
                <a:lnTo>
                  <a:pt x="0" y="1045731"/>
                </a:lnTo>
                <a:lnTo>
                  <a:pt x="0" y="0"/>
                </a:lnTo>
                <a:close/>
              </a:path>
            </a:pathLst>
          </a:custGeom>
          <a:blipFill rotWithShape="1">
            <a:blip r:embed="rId3">
              <a:alphaModFix/>
            </a:blip>
            <a:stretch>
              <a:fillRect/>
            </a:stretch>
          </a:blipFill>
          <a:ln>
            <a:noFill/>
          </a:ln>
        </p:spPr>
        <p:txBody>
          <a:bodyPr/>
          <a:lstStyle/>
          <a:p>
            <a:endParaRPr lang="en-US"/>
          </a:p>
        </p:txBody>
      </p:sp>
      <p:sp>
        <p:nvSpPr>
          <p:cNvPr id="191" name="Google Shape;191;p9"/>
          <p:cNvSpPr/>
          <p:nvPr/>
        </p:nvSpPr>
        <p:spPr>
          <a:xfrm>
            <a:off x="12872948" y="6768795"/>
            <a:ext cx="4063860" cy="1045731"/>
          </a:xfrm>
          <a:custGeom>
            <a:avLst/>
            <a:gdLst/>
            <a:ahLst/>
            <a:cxnLst/>
            <a:rect l="l" t="t" r="r" b="b"/>
            <a:pathLst>
              <a:path w="3415008" h="1045731" extrusionOk="0">
                <a:moveTo>
                  <a:pt x="0" y="0"/>
                </a:moveTo>
                <a:lnTo>
                  <a:pt x="3415007" y="0"/>
                </a:lnTo>
                <a:lnTo>
                  <a:pt x="3415007" y="1045731"/>
                </a:lnTo>
                <a:lnTo>
                  <a:pt x="0" y="1045731"/>
                </a:lnTo>
                <a:lnTo>
                  <a:pt x="0" y="0"/>
                </a:lnTo>
                <a:close/>
              </a:path>
            </a:pathLst>
          </a:custGeom>
          <a:blipFill rotWithShape="1">
            <a:blip r:embed="rId3">
              <a:alphaModFix/>
            </a:blip>
            <a:stretch>
              <a:fillRect/>
            </a:stretch>
          </a:blipFill>
          <a:ln>
            <a:noFill/>
          </a:ln>
        </p:spPr>
        <p:txBody>
          <a:bodyPr/>
          <a:lstStyle/>
          <a:p>
            <a:endParaRPr lang="en-US"/>
          </a:p>
        </p:txBody>
      </p:sp>
      <p:sp>
        <p:nvSpPr>
          <p:cNvPr id="192" name="Google Shape;192;p9"/>
          <p:cNvSpPr txBox="1"/>
          <p:nvPr/>
        </p:nvSpPr>
        <p:spPr>
          <a:xfrm>
            <a:off x="1229543" y="6881610"/>
            <a:ext cx="4552200" cy="554100"/>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3600" b="1" i="0" u="none" strike="noStrike" cap="none" dirty="0">
                <a:solidFill>
                  <a:srgbClr val="593B09"/>
                </a:solidFill>
                <a:latin typeface="Montserrat"/>
                <a:ea typeface="Montserrat"/>
                <a:cs typeface="Montserrat"/>
                <a:sym typeface="Montserrat"/>
              </a:rPr>
              <a:t>Carbon</a:t>
            </a:r>
            <a:endParaRPr dirty="0">
              <a:solidFill>
                <a:srgbClr val="593B09"/>
              </a:solidFill>
            </a:endParaRPr>
          </a:p>
        </p:txBody>
      </p:sp>
      <p:sp>
        <p:nvSpPr>
          <p:cNvPr id="193" name="Google Shape;193;p9"/>
          <p:cNvSpPr txBox="1"/>
          <p:nvPr/>
        </p:nvSpPr>
        <p:spPr>
          <a:xfrm>
            <a:off x="6667043" y="7915157"/>
            <a:ext cx="4878600" cy="1421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799" i="0" u="none" strike="noStrike" cap="none">
                <a:solidFill>
                  <a:srgbClr val="593B09"/>
                </a:solidFill>
                <a:latin typeface="Roboto"/>
                <a:ea typeface="Roboto"/>
                <a:cs typeface="Roboto"/>
                <a:sym typeface="Roboto"/>
              </a:rPr>
              <a:t>Increases soil water </a:t>
            </a:r>
            <a:r>
              <a:rPr lang="en-US" sz="2799" b="1" i="0" u="none" strike="noStrike" cap="none">
                <a:solidFill>
                  <a:srgbClr val="593B09"/>
                </a:solidFill>
                <a:latin typeface="Roboto"/>
                <a:ea typeface="Roboto"/>
                <a:cs typeface="Roboto"/>
                <a:sym typeface="Roboto"/>
              </a:rPr>
              <a:t>infiltration and retention</a:t>
            </a:r>
            <a:r>
              <a:rPr lang="en-US" sz="2799" i="0" u="none" strike="noStrike" cap="none">
                <a:solidFill>
                  <a:srgbClr val="593B09"/>
                </a:solidFill>
                <a:latin typeface="Roboto"/>
                <a:ea typeface="Roboto"/>
                <a:cs typeface="Roboto"/>
                <a:sym typeface="Roboto"/>
              </a:rPr>
              <a:t>, reducing flood </a:t>
            </a:r>
            <a:r>
              <a:rPr lang="en-US" sz="2799">
                <a:solidFill>
                  <a:srgbClr val="593B09"/>
                </a:solidFill>
                <a:latin typeface="Roboto"/>
                <a:ea typeface="Roboto"/>
                <a:cs typeface="Roboto"/>
                <a:sym typeface="Roboto"/>
              </a:rPr>
              <a:t>&amp;</a:t>
            </a:r>
            <a:r>
              <a:rPr lang="en-US" sz="2799" i="0" u="none" strike="noStrike" cap="none">
                <a:solidFill>
                  <a:srgbClr val="593B09"/>
                </a:solidFill>
                <a:latin typeface="Roboto"/>
                <a:ea typeface="Roboto"/>
                <a:cs typeface="Roboto"/>
                <a:sym typeface="Roboto"/>
              </a:rPr>
              <a:t> drought risks</a:t>
            </a:r>
            <a:endParaRPr>
              <a:solidFill>
                <a:srgbClr val="593B09"/>
              </a:solidFill>
            </a:endParaRPr>
          </a:p>
        </p:txBody>
      </p:sp>
      <p:sp>
        <p:nvSpPr>
          <p:cNvPr id="194" name="Google Shape;194;p9"/>
          <p:cNvSpPr txBox="1"/>
          <p:nvPr/>
        </p:nvSpPr>
        <p:spPr>
          <a:xfrm>
            <a:off x="6929155" y="6881598"/>
            <a:ext cx="4552200" cy="554100"/>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3600" b="1" i="0" u="none" strike="noStrike" cap="none" dirty="0">
                <a:solidFill>
                  <a:srgbClr val="593B09"/>
                </a:solidFill>
                <a:latin typeface="Montserrat"/>
                <a:ea typeface="Montserrat"/>
                <a:cs typeface="Montserrat"/>
                <a:sym typeface="Montserrat"/>
              </a:rPr>
              <a:t>Water </a:t>
            </a:r>
            <a:endParaRPr dirty="0">
              <a:solidFill>
                <a:srgbClr val="593B09"/>
              </a:solidFill>
            </a:endParaRPr>
          </a:p>
        </p:txBody>
      </p:sp>
      <p:sp>
        <p:nvSpPr>
          <p:cNvPr id="195" name="Google Shape;195;p9"/>
          <p:cNvSpPr txBox="1"/>
          <p:nvPr/>
        </p:nvSpPr>
        <p:spPr>
          <a:xfrm>
            <a:off x="12628778" y="6879918"/>
            <a:ext cx="4552200" cy="554100"/>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3600" b="1" i="0" u="none" strike="noStrike" cap="none" dirty="0">
                <a:solidFill>
                  <a:srgbClr val="593B09"/>
                </a:solidFill>
                <a:latin typeface="Montserrat"/>
                <a:ea typeface="Montserrat"/>
                <a:cs typeface="Montserrat"/>
                <a:sym typeface="Montserrat"/>
              </a:rPr>
              <a:t>Biodiversity</a:t>
            </a:r>
            <a:endParaRPr dirty="0">
              <a:solidFill>
                <a:srgbClr val="593B09"/>
              </a:solidFill>
            </a:endParaRPr>
          </a:p>
        </p:txBody>
      </p:sp>
      <p:grpSp>
        <p:nvGrpSpPr>
          <p:cNvPr id="196" name="Google Shape;196;p9"/>
          <p:cNvGrpSpPr/>
          <p:nvPr/>
        </p:nvGrpSpPr>
        <p:grpSpPr>
          <a:xfrm>
            <a:off x="977413" y="2464894"/>
            <a:ext cx="16359991" cy="4022033"/>
            <a:chOff x="-100154" y="79055"/>
            <a:chExt cx="22108096" cy="5435180"/>
          </a:xfrm>
        </p:grpSpPr>
        <p:sp>
          <p:nvSpPr>
            <p:cNvPr id="197" name="Google Shape;197;p9"/>
            <p:cNvSpPr/>
            <p:nvPr/>
          </p:nvSpPr>
          <p:spPr>
            <a:xfrm>
              <a:off x="13706790" y="79055"/>
              <a:ext cx="8301152" cy="5433213"/>
            </a:xfrm>
            <a:custGeom>
              <a:avLst/>
              <a:gdLst/>
              <a:ahLst/>
              <a:cxnLst/>
              <a:rect l="l" t="t" r="r" b="b"/>
              <a:pathLst>
                <a:path w="8624573" h="5644897" extrusionOk="0">
                  <a:moveTo>
                    <a:pt x="0" y="0"/>
                  </a:moveTo>
                  <a:lnTo>
                    <a:pt x="8624573" y="0"/>
                  </a:lnTo>
                  <a:lnTo>
                    <a:pt x="8624573" y="5644897"/>
                  </a:lnTo>
                  <a:lnTo>
                    <a:pt x="0" y="5644897"/>
                  </a:lnTo>
                  <a:lnTo>
                    <a:pt x="0" y="0"/>
                  </a:lnTo>
                  <a:close/>
                </a:path>
              </a:pathLst>
            </a:custGeom>
            <a:blipFill rotWithShape="1">
              <a:blip r:embed="rId4">
                <a:alphaModFix/>
              </a:blip>
              <a:stretch>
                <a:fillRect t="-7225" b="-7225"/>
              </a:stretch>
            </a:blipFill>
            <a:ln>
              <a:noFill/>
            </a:ln>
          </p:spPr>
          <p:txBody>
            <a:bodyPr/>
            <a:lstStyle/>
            <a:p>
              <a:endParaRPr lang="en-US"/>
            </a:p>
          </p:txBody>
        </p:sp>
        <p:sp>
          <p:nvSpPr>
            <p:cNvPr id="198" name="Google Shape;198;p9"/>
            <p:cNvSpPr/>
            <p:nvPr/>
          </p:nvSpPr>
          <p:spPr>
            <a:xfrm>
              <a:off x="-100154" y="79055"/>
              <a:ext cx="13264424" cy="5435180"/>
            </a:xfrm>
            <a:custGeom>
              <a:avLst/>
              <a:gdLst/>
              <a:ahLst/>
              <a:cxnLst/>
              <a:rect l="l" t="t" r="r" b="b"/>
              <a:pathLst>
                <a:path w="13264424" h="5435180" extrusionOk="0">
                  <a:moveTo>
                    <a:pt x="0" y="0"/>
                  </a:moveTo>
                  <a:lnTo>
                    <a:pt x="13264424" y="0"/>
                  </a:lnTo>
                  <a:lnTo>
                    <a:pt x="13264424" y="5435180"/>
                  </a:lnTo>
                  <a:lnTo>
                    <a:pt x="0" y="5435180"/>
                  </a:lnTo>
                  <a:lnTo>
                    <a:pt x="0" y="0"/>
                  </a:lnTo>
                  <a:close/>
                </a:path>
              </a:pathLst>
            </a:custGeom>
            <a:blipFill rotWithShape="1">
              <a:blip r:embed="rId5">
                <a:alphaModFix/>
              </a:blip>
              <a:stretch>
                <a:fillRect t="-45431" b="-37381"/>
              </a:stretch>
            </a:blipFill>
            <a:ln>
              <a:noFill/>
            </a:ln>
          </p:spPr>
          <p:txBody>
            <a:bodyPr/>
            <a:lstStyle/>
            <a:p>
              <a:endParaRPr lang="en-US"/>
            </a:p>
          </p:txBody>
        </p:sp>
      </p:grpSp>
      <p:sp>
        <p:nvSpPr>
          <p:cNvPr id="199" name="Google Shape;199;p9"/>
          <p:cNvSpPr/>
          <p:nvPr/>
        </p:nvSpPr>
        <p:spPr>
          <a:xfrm>
            <a:off x="844801" y="675345"/>
            <a:ext cx="16598360" cy="1478090"/>
          </a:xfrm>
          <a:custGeom>
            <a:avLst/>
            <a:gdLst/>
            <a:ahLst/>
            <a:cxnLst/>
            <a:rect l="l" t="t" r="r" b="b"/>
            <a:pathLst>
              <a:path w="22131147" h="1970786" extrusionOk="0">
                <a:moveTo>
                  <a:pt x="50800" y="0"/>
                </a:moveTo>
                <a:lnTo>
                  <a:pt x="22080347" y="0"/>
                </a:lnTo>
                <a:cubicBezTo>
                  <a:pt x="22108413" y="0"/>
                  <a:pt x="22131147" y="22733"/>
                  <a:pt x="22131147" y="50800"/>
                </a:cubicBezTo>
                <a:lnTo>
                  <a:pt x="22131147" y="1919986"/>
                </a:lnTo>
                <a:cubicBezTo>
                  <a:pt x="22131147" y="1948053"/>
                  <a:pt x="22108413" y="1970786"/>
                  <a:pt x="22080347" y="1970786"/>
                </a:cubicBezTo>
                <a:lnTo>
                  <a:pt x="50800" y="1970786"/>
                </a:lnTo>
                <a:cubicBezTo>
                  <a:pt x="22733" y="1970786"/>
                  <a:pt x="0" y="1948053"/>
                  <a:pt x="0" y="1919986"/>
                </a:cubicBezTo>
                <a:lnTo>
                  <a:pt x="0" y="50800"/>
                </a:lnTo>
                <a:cubicBezTo>
                  <a:pt x="0" y="22733"/>
                  <a:pt x="22733" y="0"/>
                  <a:pt x="50800" y="0"/>
                </a:cubicBezTo>
                <a:moveTo>
                  <a:pt x="50800" y="101600"/>
                </a:moveTo>
                <a:lnTo>
                  <a:pt x="50800" y="50800"/>
                </a:lnTo>
                <a:lnTo>
                  <a:pt x="101600" y="50800"/>
                </a:lnTo>
                <a:lnTo>
                  <a:pt x="101600" y="1919986"/>
                </a:lnTo>
                <a:lnTo>
                  <a:pt x="50800" y="1919986"/>
                </a:lnTo>
                <a:lnTo>
                  <a:pt x="50800" y="1869186"/>
                </a:lnTo>
                <a:lnTo>
                  <a:pt x="22080347" y="1869186"/>
                </a:lnTo>
                <a:lnTo>
                  <a:pt x="22080347" y="1919986"/>
                </a:lnTo>
                <a:lnTo>
                  <a:pt x="22029547" y="1919986"/>
                </a:lnTo>
                <a:lnTo>
                  <a:pt x="22029547" y="50800"/>
                </a:lnTo>
                <a:lnTo>
                  <a:pt x="22080347" y="50800"/>
                </a:lnTo>
                <a:lnTo>
                  <a:pt x="22080347" y="101600"/>
                </a:lnTo>
                <a:lnTo>
                  <a:pt x="50800" y="101600"/>
                </a:lnTo>
                <a:close/>
              </a:path>
            </a:pathLst>
          </a:custGeom>
          <a:solidFill>
            <a:srgbClr val="C8A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txBox="1"/>
          <p:nvPr/>
        </p:nvSpPr>
        <p:spPr>
          <a:xfrm>
            <a:off x="4707805" y="855387"/>
            <a:ext cx="8872500" cy="723300"/>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4700" b="1" i="0" u="none" strike="noStrike" cap="none" dirty="0">
                <a:solidFill>
                  <a:srgbClr val="593B09"/>
                </a:solidFill>
                <a:latin typeface="Montserrat"/>
                <a:ea typeface="Montserrat"/>
                <a:cs typeface="Montserrat"/>
                <a:sym typeface="Montserrat"/>
              </a:rPr>
              <a:t>Healthy Soils Program (HSP)</a:t>
            </a:r>
            <a:endParaRPr dirty="0">
              <a:solidFill>
                <a:srgbClr val="593B09"/>
              </a:solidFill>
            </a:endParaRPr>
          </a:p>
        </p:txBody>
      </p:sp>
      <p:sp>
        <p:nvSpPr>
          <p:cNvPr id="201" name="Google Shape;201;p9"/>
          <p:cNvSpPr/>
          <p:nvPr/>
        </p:nvSpPr>
        <p:spPr>
          <a:xfrm>
            <a:off x="16068901" y="9520248"/>
            <a:ext cx="2054512" cy="646612"/>
          </a:xfrm>
          <a:custGeom>
            <a:avLst/>
            <a:gdLst/>
            <a:ahLst/>
            <a:cxnLst/>
            <a:rect l="l" t="t" r="r" b="b"/>
            <a:pathLst>
              <a:path w="3235452" h="1018286" extrusionOk="0">
                <a:moveTo>
                  <a:pt x="0" y="0"/>
                </a:moveTo>
                <a:lnTo>
                  <a:pt x="3235452" y="0"/>
                </a:lnTo>
                <a:lnTo>
                  <a:pt x="3235452" y="1018286"/>
                </a:lnTo>
                <a:lnTo>
                  <a:pt x="0" y="1018286"/>
                </a:lnTo>
                <a:lnTo>
                  <a:pt x="0" y="0"/>
                </a:lnTo>
                <a:close/>
              </a:path>
            </a:pathLst>
          </a:custGeom>
          <a:blipFill rotWithShape="1">
            <a:blip r:embed="rId6">
              <a:alphaModFix/>
            </a:blip>
            <a:stretch>
              <a:fillRect t="-20" b="-20"/>
            </a:stretch>
          </a:blipFill>
          <a:ln>
            <a:no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p:nvPr/>
        </p:nvSpPr>
        <p:spPr>
          <a:xfrm>
            <a:off x="1209015" y="3183031"/>
            <a:ext cx="6519900" cy="92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Vast majority of participants intend to </a:t>
            </a:r>
            <a:r>
              <a:rPr lang="en-US" sz="2799" b="1" i="0" u="none" strike="noStrike" cap="none">
                <a:solidFill>
                  <a:srgbClr val="593B09"/>
                </a:solidFill>
                <a:latin typeface="Roboto"/>
                <a:ea typeface="Roboto"/>
                <a:cs typeface="Roboto"/>
                <a:sym typeface="Roboto"/>
              </a:rPr>
              <a:t>continue new practices</a:t>
            </a:r>
            <a:r>
              <a:rPr lang="en-US" sz="2799" b="0" i="0" u="none" strike="noStrike" cap="none">
                <a:solidFill>
                  <a:srgbClr val="593B09"/>
                </a:solidFill>
                <a:latin typeface="Roboto"/>
                <a:ea typeface="Roboto"/>
                <a:cs typeface="Roboto"/>
                <a:sym typeface="Roboto"/>
              </a:rPr>
              <a:t> after grant ends</a:t>
            </a:r>
            <a:endParaRPr>
              <a:solidFill>
                <a:srgbClr val="593B09"/>
              </a:solidFill>
            </a:endParaRPr>
          </a:p>
        </p:txBody>
      </p:sp>
      <p:sp>
        <p:nvSpPr>
          <p:cNvPr id="211" name="Google Shape;211;p10"/>
          <p:cNvSpPr txBox="1"/>
          <p:nvPr/>
        </p:nvSpPr>
        <p:spPr>
          <a:xfrm>
            <a:off x="957028" y="2504108"/>
            <a:ext cx="7877400" cy="538800"/>
          </a:xfrm>
          <a:prstGeom prst="rect">
            <a:avLst/>
          </a:prstGeom>
          <a:noFill/>
          <a:ln>
            <a:noFill/>
          </a:ln>
        </p:spPr>
        <p:txBody>
          <a:bodyPr spcFirstLastPara="1" wrap="square" lIns="0" tIns="0" rIns="0" bIns="0" anchor="t" anchorCtr="0">
            <a:spAutoFit/>
          </a:bodyPr>
          <a:lstStyle/>
          <a:p>
            <a:pPr marL="0" marR="0" lvl="0" indent="0" algn="l" rtl="0">
              <a:lnSpc>
                <a:spcPct val="144000"/>
              </a:lnSpc>
              <a:spcBef>
                <a:spcPts val="0"/>
              </a:spcBef>
              <a:spcAft>
                <a:spcPts val="0"/>
              </a:spcAft>
              <a:buNone/>
            </a:pPr>
            <a:r>
              <a:rPr lang="en-US" sz="3500" b="1" dirty="0">
                <a:solidFill>
                  <a:srgbClr val="593B09"/>
                </a:solidFill>
                <a:latin typeface="Montserrat"/>
                <a:ea typeface="Montserrat"/>
                <a:cs typeface="Montserrat"/>
                <a:sym typeface="Montserrat"/>
              </a:rPr>
              <a:t>Farmers continue practices</a:t>
            </a:r>
            <a:endParaRPr sz="1300" dirty="0">
              <a:solidFill>
                <a:srgbClr val="593B09"/>
              </a:solidFill>
            </a:endParaRPr>
          </a:p>
        </p:txBody>
      </p:sp>
      <p:sp>
        <p:nvSpPr>
          <p:cNvPr id="212" name="Google Shape;212;p10"/>
          <p:cNvSpPr txBox="1"/>
          <p:nvPr/>
        </p:nvSpPr>
        <p:spPr>
          <a:xfrm>
            <a:off x="1209026" y="5407518"/>
            <a:ext cx="6687600" cy="92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99">
                <a:solidFill>
                  <a:srgbClr val="593B09"/>
                </a:solidFill>
                <a:latin typeface="Roboto"/>
                <a:ea typeface="Roboto"/>
                <a:cs typeface="Roboto"/>
                <a:sym typeface="Roboto"/>
              </a:rPr>
              <a:t>3 out of 4</a:t>
            </a:r>
            <a:r>
              <a:rPr lang="en-US" sz="2799" b="0" i="0" u="none" strike="noStrike" cap="none">
                <a:solidFill>
                  <a:srgbClr val="593B09"/>
                </a:solidFill>
                <a:latin typeface="Roboto"/>
                <a:ea typeface="Roboto"/>
                <a:cs typeface="Roboto"/>
                <a:sym typeface="Roboto"/>
              </a:rPr>
              <a:t> participants </a:t>
            </a:r>
            <a:r>
              <a:rPr lang="en-US" sz="2799">
                <a:solidFill>
                  <a:srgbClr val="593B09"/>
                </a:solidFill>
                <a:latin typeface="Roboto"/>
                <a:ea typeface="Roboto"/>
                <a:cs typeface="Roboto"/>
                <a:sym typeface="Roboto"/>
              </a:rPr>
              <a:t>indicated</a:t>
            </a:r>
            <a:r>
              <a:rPr lang="en-US" sz="2799" b="0" i="0" u="none" strike="noStrike" cap="none">
                <a:solidFill>
                  <a:srgbClr val="593B09"/>
                </a:solidFill>
                <a:latin typeface="Roboto"/>
                <a:ea typeface="Roboto"/>
                <a:cs typeface="Roboto"/>
                <a:sym typeface="Roboto"/>
              </a:rPr>
              <a:t> their farm </a:t>
            </a:r>
            <a:r>
              <a:rPr lang="en-US" sz="2799">
                <a:solidFill>
                  <a:srgbClr val="593B09"/>
                </a:solidFill>
                <a:latin typeface="Roboto"/>
                <a:ea typeface="Roboto"/>
                <a:cs typeface="Roboto"/>
                <a:sym typeface="Roboto"/>
              </a:rPr>
              <a:t>is</a:t>
            </a:r>
            <a:r>
              <a:rPr lang="en-US" sz="2799" b="0" i="0" u="none" strike="noStrike" cap="none">
                <a:solidFill>
                  <a:srgbClr val="593B09"/>
                </a:solidFill>
                <a:latin typeface="Roboto"/>
                <a:ea typeface="Roboto"/>
                <a:cs typeface="Roboto"/>
                <a:sym typeface="Roboto"/>
              </a:rPr>
              <a:t> </a:t>
            </a:r>
            <a:r>
              <a:rPr lang="en-US" sz="2799" b="1" i="0" u="none" strike="noStrike" cap="none">
                <a:solidFill>
                  <a:srgbClr val="593B09"/>
                </a:solidFill>
                <a:latin typeface="Roboto"/>
                <a:ea typeface="Roboto"/>
                <a:cs typeface="Roboto"/>
                <a:sym typeface="Roboto"/>
              </a:rPr>
              <a:t>more resilient </a:t>
            </a:r>
            <a:r>
              <a:rPr lang="en-US" sz="2799" b="0" i="0" u="none" strike="noStrike" cap="none">
                <a:solidFill>
                  <a:srgbClr val="593B09"/>
                </a:solidFill>
                <a:latin typeface="Roboto"/>
                <a:ea typeface="Roboto"/>
                <a:cs typeface="Roboto"/>
                <a:sym typeface="Roboto"/>
              </a:rPr>
              <a:t>with new practices</a:t>
            </a:r>
            <a:endParaRPr>
              <a:solidFill>
                <a:srgbClr val="593B09"/>
              </a:solidFill>
            </a:endParaRPr>
          </a:p>
        </p:txBody>
      </p:sp>
      <p:sp>
        <p:nvSpPr>
          <p:cNvPr id="213" name="Google Shape;213;p10"/>
          <p:cNvSpPr txBox="1"/>
          <p:nvPr/>
        </p:nvSpPr>
        <p:spPr>
          <a:xfrm>
            <a:off x="957025" y="4728293"/>
            <a:ext cx="7374900" cy="538800"/>
          </a:xfrm>
          <a:prstGeom prst="rect">
            <a:avLst/>
          </a:prstGeom>
          <a:noFill/>
          <a:ln>
            <a:noFill/>
          </a:ln>
        </p:spPr>
        <p:txBody>
          <a:bodyPr spcFirstLastPara="1" wrap="square" lIns="0" tIns="0" rIns="0" bIns="0" anchor="t" anchorCtr="0">
            <a:spAutoFit/>
          </a:bodyPr>
          <a:lstStyle/>
          <a:p>
            <a:pPr marL="0" marR="0" lvl="0" indent="0" algn="l" rtl="0">
              <a:lnSpc>
                <a:spcPct val="144000"/>
              </a:lnSpc>
              <a:spcBef>
                <a:spcPts val="0"/>
              </a:spcBef>
              <a:spcAft>
                <a:spcPts val="0"/>
              </a:spcAft>
              <a:buNone/>
            </a:pPr>
            <a:r>
              <a:rPr lang="en-US" sz="3500" b="1">
                <a:solidFill>
                  <a:srgbClr val="593B09"/>
                </a:solidFill>
                <a:latin typeface="Montserrat"/>
                <a:ea typeface="Montserrat"/>
                <a:cs typeface="Montserrat"/>
                <a:sym typeface="Montserrat"/>
              </a:rPr>
              <a:t>Practices i</a:t>
            </a:r>
            <a:r>
              <a:rPr lang="en-US" sz="3500" b="1" i="0" u="none" strike="noStrike" cap="none">
                <a:solidFill>
                  <a:srgbClr val="593B09"/>
                </a:solidFill>
                <a:latin typeface="Montserrat"/>
                <a:ea typeface="Montserrat"/>
                <a:cs typeface="Montserrat"/>
                <a:sym typeface="Montserrat"/>
              </a:rPr>
              <a:t>ncreas</a:t>
            </a:r>
            <a:r>
              <a:rPr lang="en-US" sz="3500" b="1">
                <a:solidFill>
                  <a:srgbClr val="593B09"/>
                </a:solidFill>
                <a:latin typeface="Montserrat"/>
                <a:ea typeface="Montserrat"/>
                <a:cs typeface="Montserrat"/>
                <a:sym typeface="Montserrat"/>
              </a:rPr>
              <a:t>ed</a:t>
            </a:r>
            <a:r>
              <a:rPr lang="en-US" sz="3500" b="1" i="0" u="none" strike="noStrike" cap="none">
                <a:solidFill>
                  <a:srgbClr val="593B09"/>
                </a:solidFill>
                <a:latin typeface="Montserrat"/>
                <a:ea typeface="Montserrat"/>
                <a:cs typeface="Montserrat"/>
                <a:sym typeface="Montserrat"/>
              </a:rPr>
              <a:t> resilience</a:t>
            </a:r>
            <a:endParaRPr sz="1300">
              <a:solidFill>
                <a:srgbClr val="593B09"/>
              </a:solidFill>
            </a:endParaRPr>
          </a:p>
        </p:txBody>
      </p:sp>
      <p:pic>
        <p:nvPicPr>
          <p:cNvPr id="214" name="Google Shape;214;p10" title="Chart"/>
          <p:cNvPicPr preferRelativeResize="0"/>
          <p:nvPr/>
        </p:nvPicPr>
        <p:blipFill rotWithShape="1">
          <a:blip r:embed="rId3">
            <a:alphaModFix/>
          </a:blip>
          <a:srcRect t="17054" r="3735"/>
          <a:stretch/>
        </p:blipFill>
        <p:spPr>
          <a:xfrm>
            <a:off x="8834425" y="2567425"/>
            <a:ext cx="9002401" cy="7018500"/>
          </a:xfrm>
          <a:prstGeom prst="rect">
            <a:avLst/>
          </a:prstGeom>
          <a:noFill/>
          <a:ln>
            <a:noFill/>
          </a:ln>
        </p:spPr>
      </p:pic>
      <p:sp>
        <p:nvSpPr>
          <p:cNvPr id="215" name="Google Shape;215;p10"/>
          <p:cNvSpPr txBox="1"/>
          <p:nvPr/>
        </p:nvSpPr>
        <p:spPr>
          <a:xfrm>
            <a:off x="616095" y="823570"/>
            <a:ext cx="6519900" cy="723300"/>
          </a:xfrm>
          <a:prstGeom prst="rect">
            <a:avLst/>
          </a:prstGeom>
          <a:noFill/>
          <a:ln>
            <a:noFill/>
          </a:ln>
        </p:spPr>
        <p:txBody>
          <a:bodyPr spcFirstLastPara="1" wrap="square" lIns="0" tIns="0" rIns="0" bIns="0" anchor="t" anchorCtr="0">
            <a:spAutoFit/>
          </a:bodyPr>
          <a:lstStyle/>
          <a:p>
            <a:pPr marL="0" marR="0" lvl="0" indent="0" algn="ctr" rtl="0">
              <a:lnSpc>
                <a:spcPct val="144000"/>
              </a:lnSpc>
              <a:spcBef>
                <a:spcPts val="0"/>
              </a:spcBef>
              <a:spcAft>
                <a:spcPts val="0"/>
              </a:spcAft>
              <a:buNone/>
            </a:pPr>
            <a:r>
              <a:rPr lang="en-US" sz="4700" b="1" dirty="0">
                <a:solidFill>
                  <a:srgbClr val="593B09"/>
                </a:solidFill>
                <a:latin typeface="Montserrat"/>
                <a:ea typeface="Montserrat"/>
                <a:cs typeface="Montserrat"/>
                <a:sym typeface="Montserrat"/>
              </a:rPr>
              <a:t>Evaluation</a:t>
            </a:r>
            <a:r>
              <a:rPr lang="en-US" sz="4700" b="1" i="0" u="none" strike="noStrike" cap="none" dirty="0">
                <a:solidFill>
                  <a:srgbClr val="593B09"/>
                </a:solidFill>
                <a:latin typeface="Montserrat"/>
                <a:ea typeface="Montserrat"/>
                <a:cs typeface="Montserrat"/>
                <a:sym typeface="Montserrat"/>
              </a:rPr>
              <a:t> Results </a:t>
            </a:r>
            <a:endParaRPr sz="4700" dirty="0">
              <a:solidFill>
                <a:srgbClr val="593B09"/>
              </a:solidFill>
            </a:endParaRPr>
          </a:p>
        </p:txBody>
      </p:sp>
      <p:sp>
        <p:nvSpPr>
          <p:cNvPr id="216" name="Google Shape;216;p10"/>
          <p:cNvSpPr txBox="1"/>
          <p:nvPr/>
        </p:nvSpPr>
        <p:spPr>
          <a:xfrm>
            <a:off x="1209005" y="7631739"/>
            <a:ext cx="5734200" cy="1421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99" b="0" i="0" u="none" strike="noStrike" cap="none">
                <a:solidFill>
                  <a:srgbClr val="593B09"/>
                </a:solidFill>
                <a:latin typeface="Roboto"/>
                <a:ea typeface="Roboto"/>
                <a:cs typeface="Roboto"/>
                <a:sym typeface="Roboto"/>
              </a:rPr>
              <a:t>Over half of participants felt their project had </a:t>
            </a:r>
            <a:r>
              <a:rPr lang="en-US" sz="2799" b="1" i="0" u="none" strike="noStrike" cap="none">
                <a:solidFill>
                  <a:srgbClr val="593B09"/>
                </a:solidFill>
                <a:latin typeface="Roboto"/>
                <a:ea typeface="Roboto"/>
                <a:cs typeface="Roboto"/>
                <a:sym typeface="Roboto"/>
              </a:rPr>
              <a:t>significant impact</a:t>
            </a:r>
            <a:r>
              <a:rPr lang="en-US" sz="2799" b="0" i="0" u="none" strike="noStrike" cap="none">
                <a:solidFill>
                  <a:srgbClr val="593B09"/>
                </a:solidFill>
                <a:latin typeface="Roboto"/>
                <a:ea typeface="Roboto"/>
                <a:cs typeface="Roboto"/>
                <a:sym typeface="Roboto"/>
              </a:rPr>
              <a:t> on practice adoption by other farmers </a:t>
            </a:r>
            <a:endParaRPr>
              <a:solidFill>
                <a:srgbClr val="593B09"/>
              </a:solidFill>
            </a:endParaRPr>
          </a:p>
        </p:txBody>
      </p:sp>
      <p:sp>
        <p:nvSpPr>
          <p:cNvPr id="217" name="Google Shape;217;p10"/>
          <p:cNvSpPr txBox="1"/>
          <p:nvPr/>
        </p:nvSpPr>
        <p:spPr>
          <a:xfrm>
            <a:off x="957025" y="6952493"/>
            <a:ext cx="8382900" cy="538800"/>
          </a:xfrm>
          <a:prstGeom prst="rect">
            <a:avLst/>
          </a:prstGeom>
          <a:noFill/>
          <a:ln>
            <a:noFill/>
          </a:ln>
        </p:spPr>
        <p:txBody>
          <a:bodyPr spcFirstLastPara="1" wrap="square" lIns="0" tIns="0" rIns="0" bIns="0" anchor="t" anchorCtr="0">
            <a:spAutoFit/>
          </a:bodyPr>
          <a:lstStyle/>
          <a:p>
            <a:pPr marL="0" marR="0" lvl="0" indent="0" algn="l" rtl="0">
              <a:lnSpc>
                <a:spcPct val="144000"/>
              </a:lnSpc>
              <a:spcBef>
                <a:spcPts val="0"/>
              </a:spcBef>
              <a:spcAft>
                <a:spcPts val="0"/>
              </a:spcAft>
              <a:buNone/>
            </a:pPr>
            <a:r>
              <a:rPr lang="en-US" sz="3500" b="1">
                <a:solidFill>
                  <a:srgbClr val="593B09"/>
                </a:solidFill>
                <a:latin typeface="Montserrat"/>
                <a:ea typeface="Montserrat"/>
                <a:cs typeface="Montserrat"/>
                <a:sym typeface="Montserrat"/>
              </a:rPr>
              <a:t>Projects i</a:t>
            </a:r>
            <a:r>
              <a:rPr lang="en-US" sz="3500" b="1" i="0" u="none" strike="noStrike" cap="none">
                <a:solidFill>
                  <a:srgbClr val="593B09"/>
                </a:solidFill>
                <a:latin typeface="Montserrat"/>
                <a:ea typeface="Montserrat"/>
                <a:cs typeface="Montserrat"/>
                <a:sym typeface="Montserrat"/>
              </a:rPr>
              <a:t>n</a:t>
            </a:r>
            <a:r>
              <a:rPr lang="en-US" sz="3500" b="1">
                <a:solidFill>
                  <a:srgbClr val="593B09"/>
                </a:solidFill>
                <a:latin typeface="Montserrat"/>
                <a:ea typeface="Montserrat"/>
                <a:cs typeface="Montserrat"/>
                <a:sym typeface="Montserrat"/>
              </a:rPr>
              <a:t>spired</a:t>
            </a:r>
            <a:r>
              <a:rPr lang="en-US" sz="3500" b="1" i="0" u="none" strike="noStrike" cap="none">
                <a:solidFill>
                  <a:srgbClr val="593B09"/>
                </a:solidFill>
                <a:latin typeface="Montserrat"/>
                <a:ea typeface="Montserrat"/>
                <a:cs typeface="Montserrat"/>
                <a:sym typeface="Montserrat"/>
              </a:rPr>
              <a:t> other farmers</a:t>
            </a:r>
            <a:endParaRPr sz="1300">
              <a:solidFill>
                <a:srgbClr val="593B09"/>
              </a:solidFill>
            </a:endParaRPr>
          </a:p>
        </p:txBody>
      </p:sp>
      <p:sp>
        <p:nvSpPr>
          <p:cNvPr id="218" name="Google Shape;218;p10"/>
          <p:cNvSpPr/>
          <p:nvPr/>
        </p:nvSpPr>
        <p:spPr>
          <a:xfrm>
            <a:off x="532274" y="662300"/>
            <a:ext cx="6687542" cy="1478089"/>
          </a:xfrm>
          <a:custGeom>
            <a:avLst/>
            <a:gdLst/>
            <a:ahLst/>
            <a:cxnLst/>
            <a:rect l="l" t="t" r="r" b="b"/>
            <a:pathLst>
              <a:path w="9452356" h="1970786" extrusionOk="0">
                <a:moveTo>
                  <a:pt x="50800" y="0"/>
                </a:moveTo>
                <a:lnTo>
                  <a:pt x="9401556" y="0"/>
                </a:lnTo>
                <a:cubicBezTo>
                  <a:pt x="9429624" y="0"/>
                  <a:pt x="9452356" y="22733"/>
                  <a:pt x="9452356" y="50800"/>
                </a:cubicBezTo>
                <a:lnTo>
                  <a:pt x="9452356" y="1919986"/>
                </a:lnTo>
                <a:cubicBezTo>
                  <a:pt x="9452356" y="1948053"/>
                  <a:pt x="9429624" y="1970786"/>
                  <a:pt x="9401556" y="1970786"/>
                </a:cubicBezTo>
                <a:lnTo>
                  <a:pt x="50800" y="1970786"/>
                </a:lnTo>
                <a:cubicBezTo>
                  <a:pt x="22733" y="1970786"/>
                  <a:pt x="0" y="1948053"/>
                  <a:pt x="0" y="1919986"/>
                </a:cubicBezTo>
                <a:lnTo>
                  <a:pt x="0" y="50800"/>
                </a:lnTo>
                <a:cubicBezTo>
                  <a:pt x="0" y="22733"/>
                  <a:pt x="22733" y="0"/>
                  <a:pt x="50800" y="0"/>
                </a:cubicBezTo>
                <a:moveTo>
                  <a:pt x="50800" y="101600"/>
                </a:moveTo>
                <a:lnTo>
                  <a:pt x="50800" y="50800"/>
                </a:lnTo>
                <a:lnTo>
                  <a:pt x="101600" y="50800"/>
                </a:lnTo>
                <a:lnTo>
                  <a:pt x="101600" y="1919986"/>
                </a:lnTo>
                <a:lnTo>
                  <a:pt x="50800" y="1919986"/>
                </a:lnTo>
                <a:lnTo>
                  <a:pt x="50800" y="1869186"/>
                </a:lnTo>
                <a:lnTo>
                  <a:pt x="9401556" y="1869186"/>
                </a:lnTo>
                <a:lnTo>
                  <a:pt x="9401556" y="1919986"/>
                </a:lnTo>
                <a:lnTo>
                  <a:pt x="9350756" y="1919986"/>
                </a:lnTo>
                <a:lnTo>
                  <a:pt x="9350756" y="50800"/>
                </a:lnTo>
                <a:lnTo>
                  <a:pt x="9401556" y="50800"/>
                </a:lnTo>
                <a:lnTo>
                  <a:pt x="9401556" y="101600"/>
                </a:lnTo>
                <a:lnTo>
                  <a:pt x="50800" y="101600"/>
                </a:lnTo>
                <a:close/>
              </a:path>
            </a:pathLst>
          </a:custGeom>
          <a:solidFill>
            <a:srgbClr val="C8A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p:nvPr/>
        </p:nvSpPr>
        <p:spPr>
          <a:xfrm>
            <a:off x="16068901" y="9520248"/>
            <a:ext cx="2054512" cy="646612"/>
          </a:xfrm>
          <a:custGeom>
            <a:avLst/>
            <a:gdLst/>
            <a:ahLst/>
            <a:cxnLst/>
            <a:rect l="l" t="t" r="r" b="b"/>
            <a:pathLst>
              <a:path w="3235452" h="1018286" extrusionOk="0">
                <a:moveTo>
                  <a:pt x="0" y="0"/>
                </a:moveTo>
                <a:lnTo>
                  <a:pt x="3235452" y="0"/>
                </a:lnTo>
                <a:lnTo>
                  <a:pt x="3235452" y="1018286"/>
                </a:lnTo>
                <a:lnTo>
                  <a:pt x="0" y="1018286"/>
                </a:lnTo>
                <a:lnTo>
                  <a:pt x="0" y="0"/>
                </a:lnTo>
                <a:close/>
              </a:path>
            </a:pathLst>
          </a:custGeom>
          <a:blipFill rotWithShape="1">
            <a:blip r:embed="rId4">
              <a:alphaModFix/>
            </a:blip>
            <a:stretch>
              <a:fillRect t="-20" b="-20"/>
            </a:stretch>
          </a:blipFill>
          <a:ln>
            <a:noFill/>
          </a:ln>
        </p:spPr>
        <p:txBody>
          <a:bodyPr/>
          <a:lstStyle/>
          <a:p>
            <a:endParaRPr lang="en-US"/>
          </a:p>
        </p:txBody>
      </p:sp>
      <p:sp>
        <p:nvSpPr>
          <p:cNvPr id="220" name="Google Shape;220;p10"/>
          <p:cNvSpPr txBox="1"/>
          <p:nvPr/>
        </p:nvSpPr>
        <p:spPr>
          <a:xfrm>
            <a:off x="9612447" y="1425770"/>
            <a:ext cx="7980000" cy="8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699" b="1">
                <a:solidFill>
                  <a:srgbClr val="593B09"/>
                </a:solidFill>
                <a:latin typeface="Roboto"/>
                <a:ea typeface="Roboto"/>
                <a:cs typeface="Roboto"/>
                <a:sym typeface="Roboto"/>
              </a:rPr>
              <a:t>Climate Smart Agriculture</a:t>
            </a:r>
            <a:endParaRPr sz="2699" b="1">
              <a:solidFill>
                <a:srgbClr val="593B09"/>
              </a:solidFill>
              <a:latin typeface="Roboto"/>
              <a:ea typeface="Roboto"/>
              <a:cs typeface="Roboto"/>
              <a:sym typeface="Roboto"/>
            </a:endParaRPr>
          </a:p>
          <a:p>
            <a:pPr marL="0" marR="0" lvl="0" indent="0" algn="ctr" rtl="0">
              <a:lnSpc>
                <a:spcPct val="100000"/>
              </a:lnSpc>
              <a:spcBef>
                <a:spcPts val="0"/>
              </a:spcBef>
              <a:spcAft>
                <a:spcPts val="0"/>
              </a:spcAft>
              <a:buNone/>
            </a:pPr>
            <a:r>
              <a:rPr lang="en-US" sz="2699" b="1">
                <a:solidFill>
                  <a:srgbClr val="593B09"/>
                </a:solidFill>
                <a:latin typeface="Roboto"/>
                <a:ea typeface="Roboto"/>
                <a:cs typeface="Roboto"/>
                <a:sym typeface="Roboto"/>
              </a:rPr>
              <a:t>Program Demand vs Amount Awarded (2014-2025)</a:t>
            </a:r>
            <a:endParaRPr sz="1200">
              <a:solidFill>
                <a:srgbClr val="593B09"/>
              </a:solidFill>
            </a:endParaRPr>
          </a:p>
        </p:txBody>
      </p:sp>
      <p:sp>
        <p:nvSpPr>
          <p:cNvPr id="221" name="Google Shape;221;p10"/>
          <p:cNvSpPr txBox="1"/>
          <p:nvPr/>
        </p:nvSpPr>
        <p:spPr>
          <a:xfrm>
            <a:off x="690226" y="9689650"/>
            <a:ext cx="3809100" cy="307800"/>
          </a:xfrm>
          <a:prstGeom prst="rect">
            <a:avLst/>
          </a:prstGeom>
          <a:noFill/>
          <a:ln>
            <a:noFill/>
          </a:ln>
        </p:spPr>
        <p:txBody>
          <a:bodyPr spcFirstLastPara="1" wrap="square" lIns="0" tIns="0" rIns="0" bIns="0" anchor="t" anchorCtr="0">
            <a:spAutoFit/>
          </a:bodyPr>
          <a:lstStyle/>
          <a:p>
            <a:pPr marL="0" marR="0" lvl="0" indent="0" algn="ctr" rtl="0">
              <a:lnSpc>
                <a:spcPct val="167986"/>
              </a:lnSpc>
              <a:spcBef>
                <a:spcPts val="0"/>
              </a:spcBef>
              <a:spcAft>
                <a:spcPts val="0"/>
              </a:spcAft>
              <a:buNone/>
            </a:pPr>
            <a:r>
              <a:rPr lang="en-US" sz="1999" i="0" u="none" strike="noStrike" cap="none">
                <a:solidFill>
                  <a:srgbClr val="593B09"/>
                </a:solidFill>
                <a:latin typeface="Roboto"/>
                <a:ea typeface="Roboto"/>
                <a:cs typeface="Roboto"/>
                <a:sym typeface="Roboto"/>
              </a:rPr>
              <a:t>Source: </a:t>
            </a:r>
            <a:r>
              <a:rPr lang="en-US" sz="1999">
                <a:solidFill>
                  <a:srgbClr val="593B09"/>
                </a:solidFill>
                <a:latin typeface="Roboto"/>
                <a:ea typeface="Roboto"/>
                <a:cs typeface="Roboto"/>
                <a:sym typeface="Roboto"/>
              </a:rPr>
              <a:t>Babin et al (2024)</a:t>
            </a:r>
            <a:endParaRPr sz="1100">
              <a:solidFill>
                <a:srgbClr val="593B0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p:nvPr/>
        </p:nvSpPr>
        <p:spPr>
          <a:xfrm>
            <a:off x="628485" y="1028700"/>
            <a:ext cx="7400925" cy="8229600"/>
          </a:xfrm>
          <a:custGeom>
            <a:avLst/>
            <a:gdLst/>
            <a:ahLst/>
            <a:cxnLst/>
            <a:rect l="l" t="t" r="r" b="b"/>
            <a:pathLst>
              <a:path w="9867900" h="10972800" extrusionOk="0">
                <a:moveTo>
                  <a:pt x="0" y="0"/>
                </a:moveTo>
                <a:lnTo>
                  <a:pt x="9867900" y="0"/>
                </a:lnTo>
                <a:lnTo>
                  <a:pt x="9867900" y="10972800"/>
                </a:lnTo>
                <a:lnTo>
                  <a:pt x="0" y="10972800"/>
                </a:lnTo>
                <a:close/>
              </a:path>
            </a:pathLst>
          </a:custGeom>
          <a:solidFill>
            <a:srgbClr val="583D15"/>
          </a:solidFill>
          <a:ln>
            <a:noFill/>
          </a:ln>
        </p:spPr>
        <p:txBody>
          <a:bodyPr/>
          <a:lstStyle/>
          <a:p>
            <a:endParaRPr lang="en-US"/>
          </a:p>
        </p:txBody>
      </p:sp>
      <p:cxnSp>
        <p:nvCxnSpPr>
          <p:cNvPr id="231" name="Google Shape;231;p11"/>
          <p:cNvCxnSpPr/>
          <p:nvPr/>
        </p:nvCxnSpPr>
        <p:spPr>
          <a:xfrm>
            <a:off x="1747622" y="5142227"/>
            <a:ext cx="1722300" cy="0"/>
          </a:xfrm>
          <a:prstGeom prst="straightConnector1">
            <a:avLst/>
          </a:prstGeom>
          <a:noFill/>
          <a:ln w="38100" cap="rnd" cmpd="sng">
            <a:solidFill>
              <a:srgbClr val="C8A64F"/>
            </a:solidFill>
            <a:prstDash val="solid"/>
            <a:round/>
            <a:headEnd type="none" w="sm" len="sm"/>
            <a:tailEnd type="none" w="sm" len="sm"/>
          </a:ln>
        </p:spPr>
      </p:cxnSp>
      <p:sp>
        <p:nvSpPr>
          <p:cNvPr id="232" name="Google Shape;232;p11"/>
          <p:cNvSpPr/>
          <p:nvPr/>
        </p:nvSpPr>
        <p:spPr>
          <a:xfrm>
            <a:off x="1771428" y="2966885"/>
            <a:ext cx="5090922" cy="1603439"/>
          </a:xfrm>
          <a:custGeom>
            <a:avLst/>
            <a:gdLst/>
            <a:ahLst/>
            <a:cxnLst/>
            <a:rect l="l" t="t" r="r" b="b"/>
            <a:pathLst>
              <a:path w="6787896" h="2137918" extrusionOk="0">
                <a:moveTo>
                  <a:pt x="0" y="0"/>
                </a:moveTo>
                <a:lnTo>
                  <a:pt x="6787896" y="0"/>
                </a:lnTo>
                <a:lnTo>
                  <a:pt x="6787896" y="2137918"/>
                </a:lnTo>
                <a:lnTo>
                  <a:pt x="0" y="2137918"/>
                </a:lnTo>
                <a:lnTo>
                  <a:pt x="0" y="0"/>
                </a:lnTo>
                <a:close/>
              </a:path>
            </a:pathLst>
          </a:custGeom>
          <a:blipFill rotWithShape="1">
            <a:blip r:embed="rId3">
              <a:alphaModFix/>
            </a:blip>
            <a:stretch>
              <a:fillRect/>
            </a:stretch>
          </a:blipFill>
          <a:ln>
            <a:noFill/>
          </a:ln>
        </p:spPr>
        <p:txBody>
          <a:bodyPr/>
          <a:lstStyle/>
          <a:p>
            <a:endParaRPr lang="en-US"/>
          </a:p>
        </p:txBody>
      </p:sp>
      <p:sp>
        <p:nvSpPr>
          <p:cNvPr id="233" name="Google Shape;233;p11"/>
          <p:cNvSpPr/>
          <p:nvPr/>
        </p:nvSpPr>
        <p:spPr>
          <a:xfrm>
            <a:off x="8304850" y="2293758"/>
            <a:ext cx="9545574" cy="5699474"/>
          </a:xfrm>
          <a:custGeom>
            <a:avLst/>
            <a:gdLst/>
            <a:ahLst/>
            <a:cxnLst/>
            <a:rect l="l" t="t" r="r" b="b"/>
            <a:pathLst>
              <a:path w="12727432" h="7599299" extrusionOk="0">
                <a:moveTo>
                  <a:pt x="0" y="0"/>
                </a:moveTo>
                <a:lnTo>
                  <a:pt x="12727432" y="0"/>
                </a:lnTo>
                <a:lnTo>
                  <a:pt x="12727432" y="7599299"/>
                </a:lnTo>
                <a:lnTo>
                  <a:pt x="0" y="7599299"/>
                </a:lnTo>
                <a:lnTo>
                  <a:pt x="0" y="0"/>
                </a:lnTo>
                <a:close/>
              </a:path>
            </a:pathLst>
          </a:custGeom>
          <a:blipFill rotWithShape="1">
            <a:blip r:embed="rId4">
              <a:alphaModFix/>
            </a:blip>
            <a:stretch>
              <a:fillRect l="-8" r="-8"/>
            </a:stretch>
          </a:blipFill>
          <a:ln>
            <a:noFill/>
          </a:ln>
        </p:spPr>
        <p:txBody>
          <a:bodyPr/>
          <a:lstStyle/>
          <a:p>
            <a:endParaRPr lang="en-US"/>
          </a:p>
        </p:txBody>
      </p:sp>
      <p:sp>
        <p:nvSpPr>
          <p:cNvPr id="234" name="Google Shape;234;p11"/>
          <p:cNvSpPr txBox="1"/>
          <p:nvPr/>
        </p:nvSpPr>
        <p:spPr>
          <a:xfrm>
            <a:off x="1771428" y="5219252"/>
            <a:ext cx="5676900" cy="2612100"/>
          </a:xfrm>
          <a:prstGeom prst="rect">
            <a:avLst/>
          </a:prstGeom>
          <a:noFill/>
          <a:ln>
            <a:noFill/>
          </a:ln>
        </p:spPr>
        <p:txBody>
          <a:bodyPr spcFirstLastPara="1" wrap="square" lIns="0" tIns="0" rIns="0" bIns="0" anchor="t" anchorCtr="0">
            <a:spAutoFit/>
          </a:bodyPr>
          <a:lstStyle/>
          <a:p>
            <a:pPr marL="0" marR="0" lvl="0" indent="0" algn="l" rtl="0">
              <a:lnSpc>
                <a:spcPct val="216004"/>
              </a:lnSpc>
              <a:spcBef>
                <a:spcPts val="0"/>
              </a:spcBef>
              <a:spcAft>
                <a:spcPts val="0"/>
              </a:spcAft>
              <a:buNone/>
            </a:pPr>
            <a:r>
              <a:rPr lang="en-US" sz="3199" b="1" i="0" u="none" strike="noStrike" cap="none">
                <a:solidFill>
                  <a:srgbClr val="FFFFFF"/>
                </a:solidFill>
                <a:latin typeface="Roboto"/>
                <a:ea typeface="Roboto"/>
                <a:cs typeface="Roboto"/>
                <a:sym typeface="Roboto"/>
              </a:rPr>
              <a:t>Brian Shobe</a:t>
            </a:r>
            <a:r>
              <a:rPr lang="en-US" sz="3199" b="0" i="0" u="none" strike="noStrike" cap="none">
                <a:solidFill>
                  <a:srgbClr val="FFFFFF"/>
                </a:solidFill>
                <a:latin typeface="Roboto"/>
                <a:ea typeface="Roboto"/>
                <a:cs typeface="Roboto"/>
                <a:sym typeface="Roboto"/>
              </a:rPr>
              <a:t>, Policy Director</a:t>
            </a:r>
            <a:endParaRPr/>
          </a:p>
          <a:p>
            <a:pPr marL="0" marR="0" lvl="0" indent="0" algn="l" rtl="0">
              <a:lnSpc>
                <a:spcPct val="216005"/>
              </a:lnSpc>
              <a:spcBef>
                <a:spcPts val="0"/>
              </a:spcBef>
              <a:spcAft>
                <a:spcPts val="0"/>
              </a:spcAft>
              <a:buNone/>
            </a:pPr>
            <a:r>
              <a:rPr lang="en-US" sz="3199" b="0" i="0" u="none" strike="noStrike" cap="none">
                <a:solidFill>
                  <a:srgbClr val="FFFFFF"/>
                </a:solidFill>
                <a:latin typeface="Roboto"/>
                <a:ea typeface="Roboto"/>
                <a:cs typeface="Roboto"/>
                <a:sym typeface="Roboto"/>
              </a:rPr>
              <a:t>brian@calclimateag.org</a:t>
            </a:r>
            <a:endParaRPr/>
          </a:p>
          <a:p>
            <a:pPr marL="0" marR="0" lvl="0" indent="0" algn="l" rtl="0">
              <a:lnSpc>
                <a:spcPct val="216005"/>
              </a:lnSpc>
              <a:spcBef>
                <a:spcPts val="0"/>
              </a:spcBef>
              <a:spcAft>
                <a:spcPts val="0"/>
              </a:spcAft>
              <a:buNone/>
            </a:pPr>
            <a:r>
              <a:rPr lang="en-US" sz="3150" b="0" i="0" u="none" strike="noStrike" cap="none">
                <a:solidFill>
                  <a:srgbClr val="FFFFFF"/>
                </a:solidFill>
                <a:latin typeface="Roboto"/>
                <a:ea typeface="Roboto"/>
                <a:cs typeface="Roboto"/>
                <a:sym typeface="Roboto"/>
              </a:rPr>
              <a:t>www.calclimateag.org</a:t>
            </a:r>
            <a:endParaRPr sz="315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Words>
  <Application>Microsoft Office PowerPoint</Application>
  <PresentationFormat>Custom</PresentationFormat>
  <Paragraphs>80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Roboto</vt:lpstr>
      <vt:lpstr>Montserrat</vt:lpstr>
      <vt:lpstr>Calibri</vt:lpstr>
      <vt:lpstr>Lato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Everhart, Reichel</dc:creator>
  <cp:lastModifiedBy>Everhart, Reichel</cp:lastModifiedBy>
  <cp:revision>1</cp:revision>
  <dcterms:created xsi:type="dcterms:W3CDTF">2006-08-16T00:00:00Z</dcterms:created>
  <dcterms:modified xsi:type="dcterms:W3CDTF">2026-03-13T17:24:16Z</dcterms:modified>
</cp:coreProperties>
</file>