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1" r:id="rId4"/>
    <p:sldId id="269" r:id="rId5"/>
    <p:sldId id="264" r:id="rId6"/>
    <p:sldId id="262" r:id="rId7"/>
    <p:sldId id="265" r:id="rId8"/>
    <p:sldId id="258" r:id="rId9"/>
    <p:sldId id="257" r:id="rId10"/>
    <p:sldId id="272" r:id="rId11"/>
    <p:sldId id="259" r:id="rId12"/>
    <p:sldId id="273" r:id="rId13"/>
    <p:sldId id="268" r:id="rId14"/>
    <p:sldId id="260" r:id="rId15"/>
    <p:sldId id="263" r:id="rId16"/>
    <p:sldId id="26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AB11B-38BE-469C-E1DF-584597708282}" v="19" dt="2026-05-05T19:06:08.364"/>
    <p1510:client id="{92E8F217-8506-3E6F-1DA2-CB73474B17B4}" v="57" dt="2026-05-05T01:03:53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rb.sharepoint.com/sites/ISD/CapTrade/PDS/2023%20Amendments/working%20docs/15-day%20industrial%20allocation%20op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rb.sharepoint.com/sites/ISD/CapTrade/PDS/2023%20Amendments/working%20docs/15-day%20industrial%20allocation%20op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45-day: 2027-2030 </a:t>
            </a:r>
          </a:p>
          <a:p>
            <a:pPr>
              <a:defRPr/>
            </a:pPr>
            <a:r>
              <a:rPr lang="en-US" sz="1800"/>
              <a:t>(Million Allowances, Percent of Total)</a:t>
            </a:r>
          </a:p>
        </c:rich>
      </c:tx>
      <c:layout>
        <c:manualLayout>
          <c:xMode val="edge"/>
          <c:yMode val="edge"/>
          <c:x val="0.127577583176660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47-4EC0-8ED4-47355DB7AF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47-4EC0-8ED4-47355DB7AF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47-4EC0-8ED4-47355DB7AFD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47-4EC0-8ED4-47355DB7AFD3}"/>
              </c:ext>
            </c:extLst>
          </c:dPt>
          <c:dLbls>
            <c:dLbl>
              <c:idx val="0"/>
              <c:layout>
                <c:manualLayout>
                  <c:x val="-3.4722255882222358E-2"/>
                  <c:y val="3.0320893407892553E-3"/>
                </c:manualLayout>
              </c:layout>
              <c:tx>
                <c:rich>
                  <a:bodyPr/>
                  <a:lstStyle/>
                  <a:p>
                    <a:fld id="{65904E57-36E2-49F5-906B-C28451554585}" type="CELLRANGE">
                      <a:rPr lang="en-US" baseline="0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F56B805-91F5-4515-9ABA-B9660E4BDB8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B47-4EC0-8ED4-47355DB7AF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8E6C04-D047-4A85-8499-46D6862B110A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968B12E-A80E-404C-97C7-635F6BBA36B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B47-4EC0-8ED4-47355DB7AFD3}"/>
                </c:ext>
              </c:extLst>
            </c:dLbl>
            <c:dLbl>
              <c:idx val="2"/>
              <c:layout>
                <c:manualLayout>
                  <c:x val="1.1574074074073988E-2"/>
                  <c:y val="-1.497454327643007E-2"/>
                </c:manualLayout>
              </c:layout>
              <c:tx>
                <c:rich>
                  <a:bodyPr/>
                  <a:lstStyle/>
                  <a:p>
                    <a:fld id="{B07CCC0A-E210-4AF7-9BFD-8A326B337AF1}" type="CELLRANGE">
                      <a:rPr lang="en-US" baseline="0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21485DF-6CAB-4AD6-B86D-C6C24F9BF45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B47-4EC0-8ED4-47355DB7AF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1099A0-4A0A-4801-A248-0F9A8BBA47DF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A938259-DFA3-49A0-806E-0E1908BFC9F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B47-4EC0-8ED4-47355DB7AF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'Extra Pie Charts'!$A$66:$A$69</c:f>
              <c:strCache>
                <c:ptCount val="4"/>
                <c:pt idx="0">
                  <c:v>APCR</c:v>
                </c:pt>
                <c:pt idx="1">
                  <c:v>Utility Allocation</c:v>
                </c:pt>
                <c:pt idx="2">
                  <c:v>Industrial Allocation</c:v>
                </c:pt>
                <c:pt idx="3">
                  <c:v>Net for GGRF</c:v>
                </c:pt>
              </c:strCache>
            </c:strRef>
          </c:cat>
          <c:val>
            <c:numRef>
              <c:f>'Extra Pie Charts'!$D$66:$D$69</c:f>
              <c:numCache>
                <c:formatCode>"$"#,##0_);[Red]\("$"#,##0\)</c:formatCode>
                <c:ptCount val="4"/>
                <c:pt idx="0">
                  <c:v>482.7</c:v>
                </c:pt>
                <c:pt idx="1">
                  <c:v>8551.1999999999989</c:v>
                </c:pt>
                <c:pt idx="2">
                  <c:v>3319.2</c:v>
                </c:pt>
                <c:pt idx="3">
                  <c:v>10566.900000000001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'Extra Pie Charts'!$B$66:$B$69</c15:f>
                <c15:dlblRangeCache>
                  <c:ptCount val="4"/>
                  <c:pt idx="0">
                    <c:v>16</c:v>
                  </c:pt>
                  <c:pt idx="1">
                    <c:v>285</c:v>
                  </c:pt>
                  <c:pt idx="2">
                    <c:v>111</c:v>
                  </c:pt>
                  <c:pt idx="3">
                    <c:v>352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B47-4EC0-8ED4-47355DB7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15-day:</a:t>
            </a:r>
            <a:r>
              <a:rPr lang="en-US" sz="1800" baseline="0"/>
              <a:t> </a:t>
            </a:r>
            <a:r>
              <a:rPr lang="en-US" sz="1800"/>
              <a:t>2027-2030 </a:t>
            </a:r>
            <a:br>
              <a:rPr lang="en-US" sz="1800"/>
            </a:br>
            <a:r>
              <a:rPr lang="en-US" sz="1800"/>
              <a:t>(Million Allowances, Percent of Total)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D-44DF-9E13-E506C1B8DF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D-44DF-9E13-E506C1B8DF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D-44DF-9E13-E506C1B8DF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4D-44DF-9E13-E506C1B8DF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1F0DB61-7A3C-4462-9691-0C3A35D3F517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C154825-F371-4FEC-8461-1AD49190EA4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74D-44DF-9E13-E506C1B8DF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E5413-39A9-4B1D-A2B4-FAF536666D75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4303342-7016-4009-81B8-43BF0F32B0B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74D-44DF-9E13-E506C1B8DF44}"/>
                </c:ext>
              </c:extLst>
            </c:dLbl>
            <c:dLbl>
              <c:idx val="2"/>
              <c:layout>
                <c:manualLayout>
                  <c:x val="-2.9655985563639693E-2"/>
                  <c:y val="-3.2816215241297492E-2"/>
                </c:manualLayout>
              </c:layout>
              <c:tx>
                <c:rich>
                  <a:bodyPr/>
                  <a:lstStyle/>
                  <a:p>
                    <a:fld id="{B52DB230-1811-4073-B200-4BA04D1B0C91}" type="CELLRANGE">
                      <a:rPr lang="en-US" baseline="0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07D4DE1-BEFB-48D9-8FBE-4B9409CDD4B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74D-44DF-9E13-E506C1B8DF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B892531-89B6-487A-AB57-229AAE95C868}" type="CELLRANGE">
                      <a:rPr lang="en-US" smtClean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CDDF3B4-15B3-48EE-8CFC-BFC8E530B63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74D-44DF-9E13-E506C1B8DF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'More Scenario Pie Charts'!$I$7:$I$10</c:f>
              <c:strCache>
                <c:ptCount val="4"/>
                <c:pt idx="0">
                  <c:v>APCR</c:v>
                </c:pt>
                <c:pt idx="1">
                  <c:v>Utility Allocation</c:v>
                </c:pt>
                <c:pt idx="2">
                  <c:v>Industrial Allocation</c:v>
                </c:pt>
                <c:pt idx="3">
                  <c:v>Net for GGRF</c:v>
                </c:pt>
              </c:strCache>
            </c:strRef>
          </c:cat>
          <c:val>
            <c:numRef>
              <c:f>'More Scenario Pie Charts'!$M$7:$M$10</c:f>
              <c:numCache>
                <c:formatCode>"$"#,##0_);[Red]\("$"#,##0\)</c:formatCode>
                <c:ptCount val="4"/>
                <c:pt idx="0">
                  <c:v>482.7</c:v>
                </c:pt>
                <c:pt idx="1">
                  <c:v>10246.200000000001</c:v>
                </c:pt>
                <c:pt idx="2">
                  <c:v>4121.8066930110608</c:v>
                </c:pt>
                <c:pt idx="3">
                  <c:v>8069.2933069889395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'More Scenario Pie Charts'!$J$7:$J$10</c15:f>
                <c15:dlblRangeCache>
                  <c:ptCount val="4"/>
                  <c:pt idx="0">
                    <c:v>16</c:v>
                  </c:pt>
                  <c:pt idx="1">
                    <c:v>342</c:v>
                  </c:pt>
                  <c:pt idx="2">
                    <c:v>137</c:v>
                  </c:pt>
                  <c:pt idx="3">
                    <c:v>269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74D-44DF-9E13-E506C1B8DF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u="none" strike="noStrike" baseline="0">
                <a:effectLst/>
              </a:rPr>
              <a:t>Historic Covered Emissions vs. Current and Proposed Allowance Budgets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067549356946526E-2"/>
          <c:y val="8.5191740412979347E-2"/>
          <c:w val="0.89128218267989434"/>
          <c:h val="0.7846789770747683"/>
        </c:manualLayout>
      </c:layout>
      <c:lineChart>
        <c:grouping val="standard"/>
        <c:varyColors val="0"/>
        <c:ser>
          <c:idx val="0"/>
          <c:order val="0"/>
          <c:tx>
            <c:strRef>
              <c:f>'more charts'!$B$1</c:f>
              <c:strCache>
                <c:ptCount val="1"/>
                <c:pt idx="0">
                  <c:v>Current Allowance Budgets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7929910350448306E-2"/>
                  <c:y val="-2.573099889137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4-449D-A06D-4791658EDCB8}"/>
                </c:ext>
              </c:extLst>
            </c:dLbl>
            <c:dLbl>
              <c:idx val="30"/>
              <c:layout>
                <c:manualLayout>
                  <c:x val="-4.8899755501222494E-3"/>
                  <c:y val="2.33918171739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B4-449D-A06D-4791658ED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'more charts'!$A$2:$A$32</c:f>
              <c:numCache>
                <c:formatCode>General</c:formatCode>
                <c:ptCount val="3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</c:numCache>
            </c:numRef>
          </c:cat>
          <c:val>
            <c:numRef>
              <c:f>'more charts'!$B$2:$B$32</c:f>
              <c:numCache>
                <c:formatCode>0.0</c:formatCode>
                <c:ptCount val="31"/>
                <c:pt idx="0">
                  <c:v>394.5</c:v>
                </c:pt>
                <c:pt idx="1">
                  <c:v>382.4</c:v>
                </c:pt>
                <c:pt idx="2">
                  <c:v>370.4</c:v>
                </c:pt>
                <c:pt idx="3">
                  <c:v>358.3</c:v>
                </c:pt>
                <c:pt idx="4">
                  <c:v>346.3</c:v>
                </c:pt>
                <c:pt idx="5">
                  <c:v>334.2</c:v>
                </c:pt>
                <c:pt idx="6">
                  <c:v>320.8</c:v>
                </c:pt>
                <c:pt idx="7">
                  <c:v>307.5</c:v>
                </c:pt>
                <c:pt idx="8">
                  <c:v>294.10000000000002</c:v>
                </c:pt>
                <c:pt idx="9">
                  <c:v>280.7</c:v>
                </c:pt>
                <c:pt idx="10">
                  <c:v>267.39999999999998</c:v>
                </c:pt>
                <c:pt idx="11">
                  <c:v>254</c:v>
                </c:pt>
                <c:pt idx="12">
                  <c:v>240.6</c:v>
                </c:pt>
                <c:pt idx="13">
                  <c:v>227.3</c:v>
                </c:pt>
                <c:pt idx="14">
                  <c:v>213.9</c:v>
                </c:pt>
                <c:pt idx="15">
                  <c:v>200.5</c:v>
                </c:pt>
                <c:pt idx="16">
                  <c:v>193.8</c:v>
                </c:pt>
                <c:pt idx="17">
                  <c:v>187.10000000000002</c:v>
                </c:pt>
                <c:pt idx="18">
                  <c:v>180.40000000000003</c:v>
                </c:pt>
                <c:pt idx="19">
                  <c:v>173.70000000000005</c:v>
                </c:pt>
                <c:pt idx="20">
                  <c:v>167.00000000000006</c:v>
                </c:pt>
                <c:pt idx="21">
                  <c:v>160.30000000000007</c:v>
                </c:pt>
                <c:pt idx="22">
                  <c:v>153.60000000000008</c:v>
                </c:pt>
                <c:pt idx="23">
                  <c:v>146.90000000000009</c:v>
                </c:pt>
                <c:pt idx="24">
                  <c:v>140.2000000000001</c:v>
                </c:pt>
                <c:pt idx="25">
                  <c:v>133.50000000000011</c:v>
                </c:pt>
                <c:pt idx="26">
                  <c:v>126.80000000000011</c:v>
                </c:pt>
                <c:pt idx="27">
                  <c:v>120.10000000000011</c:v>
                </c:pt>
                <c:pt idx="28">
                  <c:v>113.40000000000011</c:v>
                </c:pt>
                <c:pt idx="29">
                  <c:v>106.7000000000001</c:v>
                </c:pt>
                <c:pt idx="30">
                  <c:v>100.0000000000001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B4-449D-A06D-4791658EDCB8}"/>
            </c:ext>
          </c:extLst>
        </c:ser>
        <c:ser>
          <c:idx val="1"/>
          <c:order val="1"/>
          <c:tx>
            <c:strRef>
              <c:f>'more charts'!$C$1</c:f>
              <c:strCache>
                <c:ptCount val="1"/>
                <c:pt idx="0">
                  <c:v>Proposed Allowance Budgets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449877750611249E-2"/>
                  <c:y val="-2.339181717397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B4-449D-A06D-4791658EDCB8}"/>
                </c:ext>
              </c:extLst>
            </c:dLbl>
            <c:dLbl>
              <c:idx val="15"/>
              <c:layout>
                <c:manualLayout>
                  <c:x val="-1.3039934800326117E-2"/>
                  <c:y val="-1.403509030438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B4-449D-A06D-4791658EDCB8}"/>
                </c:ext>
              </c:extLst>
            </c:dLbl>
            <c:dLbl>
              <c:idx val="30"/>
              <c:layout>
                <c:manualLayout>
                  <c:x val="-1.1409942950285129E-2"/>
                  <c:y val="2.573099889137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B4-449D-A06D-4791658ED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'more charts'!$A$2:$A$32</c:f>
              <c:numCache>
                <c:formatCode>General</c:formatCode>
                <c:ptCount val="3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</c:numCache>
            </c:numRef>
          </c:cat>
          <c:val>
            <c:numRef>
              <c:f>'more charts'!$C$2:$C$32</c:f>
              <c:numCache>
                <c:formatCode>0.0</c:formatCode>
                <c:ptCount val="31"/>
                <c:pt idx="0">
                  <c:v>394.5</c:v>
                </c:pt>
                <c:pt idx="1">
                  <c:v>382.4</c:v>
                </c:pt>
                <c:pt idx="2">
                  <c:v>370.4</c:v>
                </c:pt>
                <c:pt idx="3">
                  <c:v>358.3</c:v>
                </c:pt>
                <c:pt idx="4">
                  <c:v>346.3</c:v>
                </c:pt>
                <c:pt idx="5">
                  <c:v>334.2</c:v>
                </c:pt>
                <c:pt idx="6">
                  <c:v>320.8</c:v>
                </c:pt>
                <c:pt idx="7">
                  <c:v>307.5</c:v>
                </c:pt>
                <c:pt idx="8">
                  <c:v>294.10000000000002</c:v>
                </c:pt>
                <c:pt idx="9">
                  <c:v>280.7</c:v>
                </c:pt>
                <c:pt idx="10">
                  <c:v>267.39999999999998</c:v>
                </c:pt>
                <c:pt idx="11">
                  <c:v>254</c:v>
                </c:pt>
                <c:pt idx="12">
                  <c:v>225.6</c:v>
                </c:pt>
                <c:pt idx="13">
                  <c:v>200.8</c:v>
                </c:pt>
                <c:pt idx="14">
                  <c:v>178.8</c:v>
                </c:pt>
                <c:pt idx="15">
                  <c:v>158.80000000000001</c:v>
                </c:pt>
                <c:pt idx="16">
                  <c:v>147.33216456103264</c:v>
                </c:pt>
                <c:pt idx="17">
                  <c:v>136.81119890492866</c:v>
                </c:pt>
                <c:pt idx="18">
                  <c:v>127.12028209229587</c:v>
                </c:pt>
                <c:pt idx="19">
                  <c:v>118.09689292509481</c:v>
                </c:pt>
                <c:pt idx="20">
                  <c:v>109.59550242163562</c:v>
                </c:pt>
                <c:pt idx="21">
                  <c:v>101.48579721500246</c:v>
                </c:pt>
                <c:pt idx="22">
                  <c:v>93.651088702006291</c:v>
                </c:pt>
                <c:pt idx="23">
                  <c:v>85.986888521732993</c:v>
                </c:pt>
                <c:pt idx="24">
                  <c:v>78.399632973288675</c:v>
                </c:pt>
                <c:pt idx="25">
                  <c:v>70.805540800575784</c:v>
                </c:pt>
                <c:pt idx="26">
                  <c:v>63.129590400063975</c:v>
                </c:pt>
                <c:pt idx="27">
                  <c:v>55.304603965422636</c:v>
                </c:pt>
                <c:pt idx="28">
                  <c:v>47.270427388354541</c:v>
                </c:pt>
                <c:pt idx="29">
                  <c:v>38.973195903951712</c:v>
                </c:pt>
                <c:pt idx="30">
                  <c:v>30.299999999999965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B4-449D-A06D-4791658EDCB8}"/>
            </c:ext>
          </c:extLst>
        </c:ser>
        <c:ser>
          <c:idx val="2"/>
          <c:order val="2"/>
          <c:tx>
            <c:strRef>
              <c:f>'more charts'!$D$1</c:f>
              <c:strCache>
                <c:ptCount val="1"/>
                <c:pt idx="0">
                  <c:v>Covered Emissions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83450466929816E-2"/>
                  <c:y val="-2.8725710171184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B4-449D-A06D-4791658EDC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B4-449D-A06D-4791658EDC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B4-449D-A06D-4791658EDC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B4-449D-A06D-4791658EDC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B4-449D-A06D-4791658EDC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B4-449D-A06D-4791658EDCB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B4-449D-A06D-4791658EDCB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B4-449D-A06D-4791658EDCB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B4-449D-A06D-4791658EDCB8}"/>
                </c:ext>
              </c:extLst>
            </c:dLbl>
            <c:dLbl>
              <c:idx val="9"/>
              <c:layout>
                <c:manualLayout>
                  <c:x val="-3.2208638956805216E-2"/>
                  <c:y val="2.2988262280842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B4-449D-A06D-4791658ED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'more charts'!$A$2:$A$32</c:f>
              <c:numCache>
                <c:formatCode>General</c:formatCode>
                <c:ptCount val="3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</c:numCache>
            </c:numRef>
          </c:cat>
          <c:val>
            <c:numRef>
              <c:f>'more charts'!$D$2:$D$32</c:f>
              <c:numCache>
                <c:formatCode>0.0</c:formatCode>
                <c:ptCount val="31"/>
                <c:pt idx="0">
                  <c:v>340.42679099999998</c:v>
                </c:pt>
                <c:pt idx="1">
                  <c:v>324.06592699999999</c:v>
                </c:pt>
                <c:pt idx="2">
                  <c:v>320.58340099999998</c:v>
                </c:pt>
                <c:pt idx="3">
                  <c:v>319.901543</c:v>
                </c:pt>
                <c:pt idx="4">
                  <c:v>311.16410100000002</c:v>
                </c:pt>
                <c:pt idx="5">
                  <c:v>278.60418600000003</c:v>
                </c:pt>
                <c:pt idx="6">
                  <c:v>292.21880299999998</c:v>
                </c:pt>
                <c:pt idx="7">
                  <c:v>281.651431</c:v>
                </c:pt>
                <c:pt idx="8">
                  <c:v>272.26326999999998</c:v>
                </c:pt>
                <c:pt idx="9">
                  <c:v>256.55893400000002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CB4-449D-A06D-4791658E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330447"/>
        <c:axId val="143319887"/>
      </c:lineChart>
      <c:catAx>
        <c:axId val="14333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319887"/>
        <c:crosses val="autoZero"/>
        <c:auto val="1"/>
        <c:lblAlgn val="ctr"/>
        <c:lblOffset val="100"/>
        <c:noMultiLvlLbl val="0"/>
      </c:catAx>
      <c:valAx>
        <c:axId val="14331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Million</a:t>
                </a:r>
                <a:r>
                  <a:rPr lang="en-US" baseline="0"/>
                  <a:t> Metric Tons CO</a:t>
                </a:r>
                <a:r>
                  <a:rPr lang="en-US" baseline="-25000"/>
                  <a:t>2</a:t>
                </a:r>
                <a:r>
                  <a:rPr lang="en-US" baseline="0"/>
                  <a:t>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1499592502037484E-3"/>
              <c:y val="0.33943589619853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33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0F8D-E074-AC4D-ADBC-51B3423DA57F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38FB-C864-7348-9EEB-76DF38C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138FB-C864-7348-9EEB-76DF38CC9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hq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0C74-29DC-DA6B-BC9E-DEDF7EFBB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8830"/>
            <a:ext cx="9144000" cy="914400"/>
          </a:xfrm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A066D-F7EB-A53E-16B3-B7AAD088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5528"/>
            <a:ext cx="914400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CARB_logo.eps">
            <a:extLst>
              <a:ext uri="{FF2B5EF4-FFF2-40B4-BE49-F238E27FC236}">
                <a16:creationId xmlns:a16="http://schemas.microsoft.com/office/drawing/2014/main" id="{1F860F83-2BEF-E7F6-677A-9650106B71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836" y="574713"/>
            <a:ext cx="3589064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307-B74A-482C-FE1B-F711DC5F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4EB8-97DD-C3D1-12E3-A75AD649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6E56-C1BB-2ED4-5D07-634A8B6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B93A96FB-38A8-A3C9-A06E-5FCE1882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00C8-FB87-705C-9A2C-FC1D6B7C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53362"/>
            <a:ext cx="10515600" cy="1024128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F996-39DC-39D4-CA22-1FB2773B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07200"/>
            <a:ext cx="10515600" cy="91440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4345-BE49-0D6F-05EF-D1ABC24B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B_A_logo.eps">
            <a:extLst>
              <a:ext uri="{FF2B5EF4-FFF2-40B4-BE49-F238E27FC236}">
                <a16:creationId xmlns:a16="http://schemas.microsoft.com/office/drawing/2014/main" id="{F3E40216-DCD3-FC3F-321D-7BBA056D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35F2-626B-7F75-F554-7DA0045B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620D-5C9A-8AF2-2449-4F3E5A2B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7D40-70E7-8BD6-4B9D-691157F7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B5CD-DD85-D6C1-D720-76A8698D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D31B63FD-1E3D-02DD-98E4-746F76678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3F8A-D19E-7288-C3C3-C75DAA99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82363-AD41-345F-4033-73E899FE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A0B4A-28A4-3360-1F6A-A52E76796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82C2B-5975-7E58-442B-E7B35E756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venir Next LT Pro Demi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4B7F6-0486-3D84-85BA-A19A1BD39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CEAF7-8B27-766E-F0ED-2B3AD645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RB_A_logo.eps">
            <a:extLst>
              <a:ext uri="{FF2B5EF4-FFF2-40B4-BE49-F238E27FC236}">
                <a16:creationId xmlns:a16="http://schemas.microsoft.com/office/drawing/2014/main" id="{61DD49DE-BD7C-C69E-BF9A-698358C24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4110-06DB-8944-0336-0AE5A303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5ADE-74BD-BF86-5D48-C95610EE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ARB_A_logo.eps">
            <a:extLst>
              <a:ext uri="{FF2B5EF4-FFF2-40B4-BE49-F238E27FC236}">
                <a16:creationId xmlns:a16="http://schemas.microsoft.com/office/drawing/2014/main" id="{76579DE1-6E89-AFEB-9A84-E91349FAC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057E-E3EB-FBAB-4593-C886C66B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CARB_A_logo.eps">
            <a:extLst>
              <a:ext uri="{FF2B5EF4-FFF2-40B4-BE49-F238E27FC236}">
                <a16:creationId xmlns:a16="http://schemas.microsoft.com/office/drawing/2014/main" id="{EB8D7A32-0707-A3E2-843B-3D49B3B0D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69A9-2550-DC3F-14A8-B08D605F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3802-87ED-D88E-0E75-4AF451BD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718CC-B0BB-3A1D-6652-C6D5724E8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6AA3C-F0D5-F76D-26D1-1AC07F0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5B24E6DC-CDFC-3707-7BB9-A7FC9207E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C254-C9CA-380B-7CDB-AC67D163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16104"/>
            <a:ext cx="8229600" cy="457200"/>
          </a:xfrm>
        </p:spPr>
        <p:txBody>
          <a:bodyPr anchor="ctr">
            <a:normAutofit/>
          </a:bodyPr>
          <a:lstStyle>
            <a:lvl1pPr algn="l">
              <a:defRPr sz="2000" b="0"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915CC-4870-8ED4-02E4-2F14A5B24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81200" y="459580"/>
            <a:ext cx="8229600" cy="37501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6591E-E429-EC2F-3942-E734BD50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2887" y="4975074"/>
            <a:ext cx="8227814" cy="685800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48F72-1F56-05F8-67FF-9F0470FB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ARB_A_logo.eps">
            <a:extLst>
              <a:ext uri="{FF2B5EF4-FFF2-40B4-BE49-F238E27FC236}">
                <a16:creationId xmlns:a16="http://schemas.microsoft.com/office/drawing/2014/main" id="{0FFAA8E2-68B6-3146-90A6-DFF6389E3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24412"/>
            <a:ext cx="1230468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F0A2-900D-DB02-613C-31E32C3F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1710-1F41-04B4-10C4-98AA2914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8A8E7-04DB-39DE-B6BB-F96AC281E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41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7C57-C128-45E6-B223-9D701C552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2.arb.ca.gov/sites/default/files/2026-04/nc-MDIF%20FAQ_April%202026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5C6B-723D-B86C-D358-9146FADEC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Cap-and-Invest Regulation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BDAA9-8D7C-2254-FEFF-B7539B85A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8489"/>
            <a:ext cx="9144000" cy="944000"/>
          </a:xfrm>
        </p:spPr>
        <p:txBody>
          <a:bodyPr>
            <a:normAutofit/>
          </a:bodyPr>
          <a:lstStyle/>
          <a:p>
            <a:r>
              <a:rPr lang="en-US"/>
              <a:t>Proposed Additional Changes</a:t>
            </a:r>
          </a:p>
          <a:p>
            <a:r>
              <a:rPr lang="en-US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70071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CF941-253A-B91A-BE5E-11637BBE5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0A71-AE9E-2F49-975F-F150C14E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#2: Invests in California Businesses,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79B6-85FF-A81E-9055-C0FF7429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First-of-its-kind carbon market feature</a:t>
            </a:r>
          </a:p>
          <a:p>
            <a:pPr lvl="1"/>
            <a:r>
              <a:rPr lang="en-US"/>
              <a:t>CARB to monitor, evaluate and adjust as needed </a:t>
            </a:r>
          </a:p>
          <a:p>
            <a:r>
              <a:rPr lang="en-US"/>
              <a:t>FAQ on process and guardrails: </a:t>
            </a:r>
            <a:r>
              <a:rPr lang="en-US">
                <a:hlinkClick r:id="rId2"/>
              </a:rPr>
              <a:t>Manufacturing Decarbonization Incentive Fund FAQ</a:t>
            </a:r>
            <a:endParaRPr lang="en-US"/>
          </a:p>
          <a:p>
            <a:pPr lvl="1"/>
            <a:r>
              <a:rPr lang="en-US"/>
              <a:t>Applications approved by Executive Officer only apply to one compliance period</a:t>
            </a:r>
          </a:p>
          <a:p>
            <a:pPr lvl="1"/>
            <a:r>
              <a:rPr lang="en-US"/>
              <a:t>Robust project reporting with publicly available information on applications received, incentive awarded, incentive remaining</a:t>
            </a:r>
          </a:p>
          <a:p>
            <a:pPr lvl="1"/>
            <a:r>
              <a:rPr lang="en-US"/>
              <a:t>Unused incentives must be returned to CARB</a:t>
            </a:r>
          </a:p>
          <a:p>
            <a:pPr lvl="1"/>
            <a:r>
              <a:rPr lang="en-US"/>
              <a:t>Projects must comply with local permitting and local government requirements, including public hearings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F353B-30E7-AF1E-5B07-615AD2D6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0657-C834-4EED-7217-96038E67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#3: Increases Assistance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E63A-9544-8AB5-C4D7-A8979442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Goes beyond status quo initially proposed in January</a:t>
            </a:r>
          </a:p>
          <a:p>
            <a:r>
              <a:rPr lang="en-US"/>
              <a:t>Provides an </a:t>
            </a:r>
            <a:r>
              <a:rPr lang="en-US" i="1"/>
              <a:t>additional</a:t>
            </a:r>
            <a:r>
              <a:rPr lang="en-US"/>
              <a:t> estimated $800 million in compliance support from 2027 through 2030</a:t>
            </a:r>
          </a:p>
          <a:p>
            <a:r>
              <a:rPr lang="en-US"/>
              <a:t>Helps ensure no additional cost pass through at the pump</a:t>
            </a:r>
          </a:p>
          <a:p>
            <a:r>
              <a:rPr lang="en-US"/>
              <a:t>Industrial allocation covers less than 100% of compliance to maintain need to reduce emissions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A5294-1B7E-22AC-23C7-212D2A76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21DE-834A-2A7C-6AA5-18BFF663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Redistribution of Allowances from </a:t>
            </a:r>
            <a:br>
              <a:rPr lang="en-US"/>
            </a:br>
            <a:r>
              <a:rPr lang="en-US"/>
              <a:t>45-day to 15-day proposal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4950-E18E-8E94-E167-526B1B15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5175F0-E5BA-D303-07B3-CCAC1FD9DC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9864527"/>
              </p:ext>
            </p:extLst>
          </p:nvPr>
        </p:nvGraphicFramePr>
        <p:xfrm>
          <a:off x="839788" y="2373330"/>
          <a:ext cx="5180014" cy="381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B8EDDDE-A75F-A90F-F533-19AAEE629BA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23145425"/>
              </p:ext>
            </p:extLst>
          </p:nvPr>
        </p:nvGraphicFramePr>
        <p:xfrm>
          <a:off x="6172199" y="2373330"/>
          <a:ext cx="5262937" cy="381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05697A-E0F0-B8B7-AF57-5160A5B506A5}"/>
              </a:ext>
            </a:extLst>
          </p:cNvPr>
          <p:cNvSpPr txBox="1"/>
          <p:nvPr/>
        </p:nvSpPr>
        <p:spPr>
          <a:xfrm>
            <a:off x="1273996" y="1448656"/>
            <a:ext cx="938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7.4% increase for Climate Credit and 3.5% increase for industrial compliance support</a:t>
            </a:r>
          </a:p>
          <a:p>
            <a:pPr algn="ctr"/>
            <a:r>
              <a:rPr lang="en-US"/>
              <a:t>Results in 10.9% decrease for state auction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5A7E-DA92-DA41-CC7A-30EB36DE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45-day Annual Caps Unchanged in 15-day</a:t>
            </a:r>
            <a:br>
              <a:rPr lang="en-US"/>
            </a:br>
            <a:r>
              <a:rPr lang="en-US" sz="1800" i="1"/>
              <a:t>Continues to cover ~80% of emissions in the SB 32 2030 40% below 1990 level target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2ED0E0-9610-A189-A8BD-361AF3629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797496"/>
              </p:ext>
            </p:extLst>
          </p:nvPr>
        </p:nvGraphicFramePr>
        <p:xfrm>
          <a:off x="998121" y="1438613"/>
          <a:ext cx="8228072" cy="491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63334F-1683-4196-228A-F7C2B5AD4684}"/>
              </a:ext>
            </a:extLst>
          </p:cNvPr>
          <p:cNvSpPr txBox="1"/>
          <p:nvPr/>
        </p:nvSpPr>
        <p:spPr>
          <a:xfrm>
            <a:off x="5530921" y="3890041"/>
            <a:ext cx="56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11%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8440E-E5C8-1F0C-2261-9E7BED2E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F576B-70D2-FFBA-9C98-CB16E5F158CD}"/>
              </a:ext>
            </a:extLst>
          </p:cNvPr>
          <p:cNvSpPr txBox="1"/>
          <p:nvPr/>
        </p:nvSpPr>
        <p:spPr>
          <a:xfrm>
            <a:off x="9542979" y="2043381"/>
            <a:ext cx="2496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Immediate stringency change  from average of 4% to 11% through 2030</a:t>
            </a:r>
          </a:p>
          <a:p>
            <a:endParaRPr lang="en-US" b="1"/>
          </a:p>
          <a:p>
            <a:r>
              <a:rPr lang="en-US" b="1"/>
              <a:t>Post-2030 average 7% cap decline in stringency</a:t>
            </a:r>
          </a:p>
          <a:p>
            <a:endParaRPr lang="en-US" b="1"/>
          </a:p>
          <a:p>
            <a:r>
              <a:rPr lang="en-US" b="1"/>
              <a:t>Total removal of </a:t>
            </a:r>
          </a:p>
          <a:p>
            <a:r>
              <a:rPr lang="en-US" b="1"/>
              <a:t>~1 billion allowances through 2045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D5D5-1975-6AE6-7CCE-BB9C41DC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#4: Post-2030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0572-92DC-1848-9E00-D9164E7F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Removes post-2030 allowance allocations for consideration as part of future rulemaking</a:t>
            </a:r>
          </a:p>
          <a:p>
            <a:pPr lvl="1"/>
            <a:r>
              <a:rPr lang="en-US"/>
              <a:t>Provides additional time to continue to work through stakeholder concerns while economic circumstances stabilize, and to evaluate and balance allowance distribution across utilities, industry, and state auction</a:t>
            </a:r>
          </a:p>
          <a:p>
            <a:pPr>
              <a:spcBef>
                <a:spcPts val="500"/>
              </a:spcBef>
            </a:pPr>
            <a:r>
              <a:rPr lang="en-US">
                <a:ea typeface="+mn-lt"/>
                <a:cs typeface="+mn-lt"/>
              </a:rPr>
              <a:t>Proposal still includes emissions caps through 2045 to send long-term market signal</a:t>
            </a:r>
          </a:p>
          <a:p>
            <a:pPr>
              <a:spcBef>
                <a:spcPts val="500"/>
              </a:spcBef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ts val="500"/>
              </a:spcBef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42F99-A3D1-41A5-4695-3B07DE1A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DF8E-A648-93EA-8244-56B8BD4B9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42AF-433D-3357-F7EB-5AEA344F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Additional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586D-6F06-4465-D4ED-E38FDF4C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4D4D4F"/>
                </a:solidFill>
              </a:rPr>
              <a:t>Provides an additional $2 billion for electric bill credits from 2027 through 2030</a:t>
            </a:r>
          </a:p>
          <a:p>
            <a:r>
              <a:rPr lang="en-US"/>
              <a:t>$800 million in compliance support to provide immediate relief to California businesses to minimize costs and ensure affordability</a:t>
            </a:r>
          </a:p>
          <a:p>
            <a:r>
              <a:rPr lang="en-US">
                <a:solidFill>
                  <a:srgbClr val="4D4D4F"/>
                </a:solidFill>
              </a:rPr>
              <a:t>Generates an estimated $8 billion for GGRF from 2027 through 2030</a:t>
            </a:r>
          </a:p>
          <a:p>
            <a:r>
              <a:rPr lang="en-US"/>
              <a:t>Doubles manufacturing decarbonization incentive fund to $4 billion without borrowing from future GGRF</a:t>
            </a:r>
            <a:endParaRPr lang="en-US">
              <a:solidFill>
                <a:srgbClr val="4D4D4F"/>
              </a:solidFill>
            </a:endParaRPr>
          </a:p>
          <a:p>
            <a:r>
              <a:rPr lang="en-US"/>
              <a:t>Maintains cap alignment with 2030 and 2045 climate targets</a:t>
            </a:r>
          </a:p>
          <a:p>
            <a:endParaRPr lang="en-US"/>
          </a:p>
          <a:p>
            <a:pPr marL="0" indent="0">
              <a:buNone/>
            </a:pPr>
            <a:r>
              <a:rPr lang="en-US" sz="2200" i="1"/>
              <a:t>Monetary values are not price projections. </a:t>
            </a:r>
          </a:p>
          <a:p>
            <a:pPr marL="0" indent="0">
              <a:buNone/>
            </a:pPr>
            <a:r>
              <a:rPr lang="en-US" sz="2200" i="1"/>
              <a:t>Number of allowances x $30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DEDAD-2486-F83A-ACBF-BAB14F92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70C5-3181-29F3-4A9F-2EE6E962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B0B4-4A00-F292-F18E-EBCF8840A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May 4</a:t>
            </a:r>
            <a:r>
              <a:rPr lang="en-US" baseline="30000"/>
              <a:t>: </a:t>
            </a:r>
            <a:r>
              <a:rPr lang="en-US"/>
              <a:t>Public comment period ended</a:t>
            </a:r>
          </a:p>
          <a:p>
            <a:r>
              <a:rPr lang="en-US"/>
              <a:t>May 18: Board agenda posts and sent to Legislature per AB 1207</a:t>
            </a:r>
            <a:endParaRPr lang="en-US" baseline="30000"/>
          </a:p>
          <a:p>
            <a:r>
              <a:rPr lang="en-US"/>
              <a:t>May 20: Auction</a:t>
            </a:r>
          </a:p>
          <a:p>
            <a:r>
              <a:rPr lang="en-US"/>
              <a:t>May 28: Board hearing to consider amendments</a:t>
            </a:r>
          </a:p>
          <a:p>
            <a:r>
              <a:rPr lang="en-US"/>
              <a:t>Summer: Workshop on process to update the compliance offset protocols</a:t>
            </a:r>
          </a:p>
          <a:p>
            <a:r>
              <a:rPr lang="en-US"/>
              <a:t>September 1: Amendments go into effect</a:t>
            </a:r>
          </a:p>
          <a:p>
            <a:pPr lvl="1"/>
            <a:r>
              <a:rPr lang="en-US"/>
              <a:t>CPUC Phase 1B non-volumetric climate credit proceeding</a:t>
            </a:r>
          </a:p>
          <a:p>
            <a:pPr lvl="1"/>
            <a:r>
              <a:rPr lang="en-US"/>
              <a:t>Reflect changes to caps and allocation</a:t>
            </a:r>
          </a:p>
          <a:p>
            <a:pPr lvl="1"/>
            <a:r>
              <a:rPr lang="en-US"/>
              <a:t>Begin evaluation for linkage with WA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F7E6-F119-84B8-57F5-DAE32E6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CC34-153F-552A-1BBF-E832184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8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DD0B8-7D4F-8211-541A-3995A611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AD163-7268-C8DC-04D8-F7E1FA86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5775-465D-850C-51F1-A61AF0CB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Cap-and-Invest?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EDA1-083E-5615-97A9-D16FC79F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Formerly known as Cap-and-Trade</a:t>
            </a:r>
          </a:p>
          <a:p>
            <a:pPr lvl="0"/>
            <a:r>
              <a:rPr lang="en-US"/>
              <a:t>Polluters pay while emissions decline</a:t>
            </a:r>
          </a:p>
          <a:p>
            <a:r>
              <a:rPr lang="en-US"/>
              <a:t>Covers largest polluters (factories, energy, oil &amp; gas) = 80% of CA emissions</a:t>
            </a:r>
          </a:p>
          <a:p>
            <a:r>
              <a:rPr lang="en-US"/>
              <a:t>4–6 times less costly than prescriptive regulations like a carbon tax</a:t>
            </a:r>
          </a:p>
          <a:p>
            <a:r>
              <a:rPr lang="en-US"/>
              <a:t>13 years of successful implementation, nearly 100% compliance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0D06E-99FE-690F-0201-29FE873A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Proven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Helped California meet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 2020 climate 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target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 6 years early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Generated 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$3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B for climate investments: </a:t>
            </a:r>
            <a:endParaRPr lang="en-US" sz="280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>
                    <a:lumMod val="75000"/>
                  </a:schemeClr>
                </a:solidFill>
              </a:rPr>
              <a:t>500,000+ projects</a:t>
            </a:r>
            <a:endParaRPr lang="en-US" sz="260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>
                    <a:lumMod val="75000"/>
                  </a:schemeClr>
                </a:solidFill>
              </a:rPr>
              <a:t>30,000 jobs</a:t>
            </a:r>
            <a:r>
              <a:rPr lang="en-US" sz="260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600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sz="2600">
                <a:solidFill>
                  <a:schemeClr val="tx1">
                    <a:lumMod val="75000"/>
                  </a:schemeClr>
                </a:solidFill>
              </a:rPr>
              <a:t>illions of tons of carbon cut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Delivered 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$1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6</a:t>
            </a:r>
            <a:r>
              <a:rPr sz="2800">
                <a:solidFill>
                  <a:schemeClr val="tx1">
                    <a:lumMod val="75000"/>
                  </a:schemeClr>
                </a:solidFill>
              </a:rPr>
              <a:t>B in bill credits to customers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C2D4-4DA9-60AA-33FD-4E136950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Considerations for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3AA6-D36A-7C7A-8B37-BBF00870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Align with AB 1207 and SB 840 direction</a:t>
            </a:r>
          </a:p>
          <a:p>
            <a:r>
              <a:rPr lang="en-US"/>
              <a:t>Reduce greenhouse gas emissions</a:t>
            </a:r>
          </a:p>
          <a:p>
            <a:r>
              <a:rPr lang="en-US"/>
              <a:t>Support affordable consumer energy demand</a:t>
            </a:r>
          </a:p>
          <a:p>
            <a:r>
              <a:rPr lang="en-US"/>
              <a:t>Provide regulatory certainty during a period of unprecedented economic and energy uncertainty</a:t>
            </a:r>
          </a:p>
          <a:p>
            <a:r>
              <a:rPr lang="en-US"/>
              <a:t>Support efficient production and jobs instate</a:t>
            </a:r>
          </a:p>
          <a:p>
            <a:r>
              <a:rPr lang="en-US"/>
              <a:t>Support investment and innovation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F3392-6BDA-B53A-D9F1-19D990D9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AC6BC-C288-BB4C-09C9-DF66DA6E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D58D-E8DF-4F21-0353-243E071C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B232-48F0-8E11-B33F-D14FC2FB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September 2025: </a:t>
            </a:r>
            <a:r>
              <a:rPr lang="en-US"/>
              <a:t>Legislature successfully passed new laws extending the </a:t>
            </a:r>
            <a:r>
              <a:rPr lang="en-US">
                <a:ea typeface="+mn-lt"/>
                <a:cs typeface="+mn-lt"/>
              </a:rPr>
              <a:t>Cap-and-Invest Program </a:t>
            </a:r>
            <a:r>
              <a:rPr lang="en-US"/>
              <a:t>through 2045</a:t>
            </a:r>
          </a:p>
          <a:p>
            <a:r>
              <a:rPr lang="en-US">
                <a:ea typeface="+mn-lt"/>
                <a:cs typeface="+mn-lt"/>
              </a:rPr>
              <a:t>January 2026: CARB released draft proposed updates to the Cap-and-Invest Program and opened a public comment period </a:t>
            </a:r>
          </a:p>
          <a:p>
            <a:r>
              <a:rPr lang="en-US">
                <a:ea typeface="+mn-lt"/>
                <a:cs typeface="+mn-lt"/>
              </a:rPr>
              <a:t>March 9, 2026: Public comment period ended</a:t>
            </a:r>
          </a:p>
          <a:p>
            <a:r>
              <a:rPr lang="en-US">
                <a:ea typeface="+mn-lt"/>
                <a:cs typeface="+mn-lt"/>
              </a:rPr>
              <a:t>April 14, 2026: In</a:t>
            </a:r>
            <a:r>
              <a:rPr lang="en-US"/>
              <a:t> response to stakeholder input, CARB staff proposed additional updates to the January proposal and opened a 15-day public comment period on the adjustments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98AF-FB8C-83ED-397D-567412E9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346B-95E6-D526-4EEB-2C74247E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Additional Changes Were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3246-F87A-6629-7910-75FA6669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Business concerns about short-term economic uncertainty caused by federal disruption, loss of incentives, global events and volatile market conditions</a:t>
            </a:r>
          </a:p>
          <a:p>
            <a:r>
              <a:rPr lang="en-US">
                <a:ea typeface="+mn-lt"/>
                <a:cs typeface="+mn-lt"/>
              </a:rPr>
              <a:t>Increased alignment with statutory direction</a:t>
            </a:r>
          </a:p>
          <a:p>
            <a:r>
              <a:rPr lang="en-US">
                <a:ea typeface="+mn-lt"/>
                <a:cs typeface="+mn-lt"/>
              </a:rPr>
              <a:t>Need to support doing business in California and ensure emissions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EB2F6-7331-5B30-A248-3717E3B8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8B0C-F7FF-F39A-257A-797D66E6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4866-B1E5-EAAD-E33C-19046B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Updates in January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56C2-AF46-BE2C-F6F0-18AFE174E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Long-term allowance budgets beyond 2030 to align with climate targets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Remove allowances where offsets used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Transfer free allowances from gas to electric utilities*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Extend protections for ratepayers*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Strengthen market safeguards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Add post-2030 allowances to price containment reserve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Maintain free allowances for industry to protect jobs and avoid extra gasoline cost passthrough*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Support near-term greenhouse gas reductions*</a:t>
            </a:r>
          </a:p>
          <a:p>
            <a:pPr marL="0" indent="0" algn="r">
              <a:buNone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chemeClr val="tx1">
                    <a:lumMod val="75000"/>
                  </a:schemeClr>
                </a:solidFill>
              </a:rPr>
              <a:t>*Additional changes being proposed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2EFF-2EA7-D997-9B14-21657402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7B13-0BDA-0A60-CE18-30D44796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#1: Provides Additional Relief on Electric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2C98-CBDD-B86C-9DF0-074F5913B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Increases the California Climate Credit </a:t>
            </a:r>
            <a:r>
              <a:rPr lang="en-US"/>
              <a:t>from $8 billion to $10 billion </a:t>
            </a:r>
            <a:r>
              <a:rPr lang="en-US" sz="2800"/>
              <a:t>in aggregate from 2027 through 2030</a:t>
            </a:r>
          </a:p>
          <a:p>
            <a:pPr lvl="1"/>
            <a:r>
              <a:rPr lang="en-US" sz="2600"/>
              <a:t>Increases free allowances to electric utilities </a:t>
            </a:r>
          </a:p>
          <a:p>
            <a:pPr lvl="1"/>
            <a:r>
              <a:rPr lang="en-US"/>
              <a:t>Expedites transfer of 70% of gas utility allowances to electric utilities </a:t>
            </a:r>
          </a:p>
          <a:p>
            <a:pPr lvl="2"/>
            <a:r>
              <a:rPr lang="en-US"/>
              <a:t>Focuses remaining 30% on low-income customers</a:t>
            </a:r>
          </a:p>
          <a:p>
            <a:pPr marL="914400" lvl="2" indent="0">
              <a:buNone/>
            </a:pPr>
            <a:endParaRPr lang="en-US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1B498-437C-08EC-A19F-F1ECB7C0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FC4-21DE-4D23-3AD7-06D758B4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#2: Invests in California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D92E-88BC-916A-F51B-6E37ACC3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Doubles manufacturing decarbonization incentive fund to $4 billion</a:t>
            </a:r>
          </a:p>
          <a:p>
            <a:pPr lvl="1"/>
            <a:r>
              <a:rPr lang="en-US"/>
              <a:t>Backfills lost federal funds </a:t>
            </a:r>
          </a:p>
          <a:p>
            <a:pPr lvl="1"/>
            <a:r>
              <a:rPr lang="en-US"/>
              <a:t>Supports near-term emissions reductions towards 2030 target and reductions under the cap</a:t>
            </a:r>
          </a:p>
          <a:p>
            <a:pPr lvl="1"/>
            <a:r>
              <a:rPr lang="en-US">
                <a:solidFill>
                  <a:srgbClr val="4D4D4F"/>
                </a:solidFill>
              </a:rPr>
              <a:t>Eligible entities: manufacturers, food processors, cement plants, and refiners, among others </a:t>
            </a:r>
            <a:endParaRPr lang="en-US"/>
          </a:p>
          <a:p>
            <a:pPr lvl="1"/>
            <a:r>
              <a:rPr lang="en-US"/>
              <a:t>Reduces compliance costs</a:t>
            </a:r>
          </a:p>
          <a:p>
            <a:pPr lvl="1"/>
            <a:r>
              <a:rPr lang="en-US"/>
              <a:t>Funded by no more than118 million incentive allowances</a:t>
            </a:r>
          </a:p>
          <a:p>
            <a:r>
              <a:rPr lang="en-US"/>
              <a:t>Eligible projects align with existing state policy and need to scale: </a:t>
            </a:r>
          </a:p>
          <a:p>
            <a:pPr lvl="1"/>
            <a:r>
              <a:rPr lang="en-US">
                <a:solidFill>
                  <a:srgbClr val="4D4D4F"/>
                </a:solidFill>
                <a:ea typeface="+mn-lt"/>
                <a:cs typeface="+mn-lt"/>
              </a:rPr>
              <a:t>Replacing fossil fuel-powered equipment with clean</a:t>
            </a:r>
            <a:r>
              <a:rPr lang="en-US"/>
              <a:t> alternatives, low-carbon hydrogen use, renewable energy generation, carbon capture and sequestration, and more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45704-34D8-F046-1C75-DD049F60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7C57-C128-45E6-B223-9D701C552B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CARB Theme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B_template_sketch_2023" id="{96EE3B25-3727-DA4A-97DE-7702B955CE82}" vid="{94DB5599-7003-AD4B-AB2B-1F6B4BA3F7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9de5aaee-7788-40b1-a438-c0ccc98c87cc}" enabled="0" method="" siteId="{9de5aaee-7788-40b1-a438-c0ccc98c87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CARB_template_sketch_2023</Template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Cap-and-Invest Regulation Update</vt:lpstr>
      <vt:lpstr>What is Cap-and-Invest?</vt:lpstr>
      <vt:lpstr>Proven Success</vt:lpstr>
      <vt:lpstr>Key Considerations for Updates</vt:lpstr>
      <vt:lpstr>How We Got Here</vt:lpstr>
      <vt:lpstr>Why Additional Changes Were Proposed</vt:lpstr>
      <vt:lpstr>Major Updates in January Proposal</vt:lpstr>
      <vt:lpstr>#1: Provides Additional Relief on Electric Bills</vt:lpstr>
      <vt:lpstr>#2: Invests in California Businesses</vt:lpstr>
      <vt:lpstr>#2: Invests in California Businesses, cont.</vt:lpstr>
      <vt:lpstr>#3: Increases Assistance for Industry</vt:lpstr>
      <vt:lpstr>Redistribution of Allowances from  45-day to 15-day proposal </vt:lpstr>
      <vt:lpstr>45-day Annual Caps Unchanged in 15-day Continues to cover ~80% of emissions in the SB 32 2030 40% below 1990 level target</vt:lpstr>
      <vt:lpstr>#4: Post-2030 Flexibility</vt:lpstr>
      <vt:lpstr>Outcomes of Additional Changes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2026-04-10T19:32:06Z</dcterms:created>
  <dcterms:modified xsi:type="dcterms:W3CDTF">2026-05-05T19:06:45Z</dcterms:modified>
</cp:coreProperties>
</file>